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3"/>
  </p:notesMasterIdLst>
  <p:sldIdLst>
    <p:sldId id="257" r:id="rId2"/>
    <p:sldId id="966" r:id="rId3"/>
    <p:sldId id="953" r:id="rId4"/>
    <p:sldId id="355" r:id="rId5"/>
    <p:sldId id="344" r:id="rId6"/>
    <p:sldId id="335" r:id="rId7"/>
    <p:sldId id="952" r:id="rId8"/>
    <p:sldId id="336" r:id="rId9"/>
    <p:sldId id="945" r:id="rId10"/>
    <p:sldId id="340" r:id="rId11"/>
    <p:sldId id="939" r:id="rId12"/>
    <p:sldId id="948" r:id="rId13"/>
    <p:sldId id="942" r:id="rId14"/>
    <p:sldId id="938" r:id="rId15"/>
    <p:sldId id="346" r:id="rId16"/>
    <p:sldId id="320" r:id="rId17"/>
    <p:sldId id="323" r:id="rId18"/>
    <p:sldId id="943" r:id="rId19"/>
    <p:sldId id="321" r:id="rId20"/>
    <p:sldId id="322" r:id="rId21"/>
    <p:sldId id="324" r:id="rId22"/>
    <p:sldId id="325" r:id="rId23"/>
    <p:sldId id="349" r:id="rId24"/>
    <p:sldId id="915" r:id="rId25"/>
    <p:sldId id="950" r:id="rId26"/>
    <p:sldId id="916" r:id="rId27"/>
    <p:sldId id="963" r:id="rId28"/>
    <p:sldId id="962" r:id="rId29"/>
    <p:sldId id="965" r:id="rId30"/>
    <p:sldId id="961" r:id="rId31"/>
    <p:sldId id="356" r:id="rId32"/>
  </p:sldIdLst>
  <p:sldSz cx="12192000" cy="6858000"/>
  <p:notesSz cx="6858000" cy="9144000"/>
  <p:embeddedFontLst>
    <p:embeddedFont>
      <p:font typeface="Cambria Math" panose="02040503050406030204" pitchFamily="18" charset="0"/>
      <p:regular r:id="rId34"/>
    </p:embeddedFont>
  </p:embeddedFontLst>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150" autoAdjust="0"/>
    <p:restoredTop sz="96110"/>
  </p:normalViewPr>
  <p:slideViewPr>
    <p:cSldViewPr snapToGrid="0" showGuides="1">
      <p:cViewPr varScale="1">
        <p:scale>
          <a:sx n="106" d="100"/>
          <a:sy n="106" d="100"/>
        </p:scale>
        <p:origin x="184" y="48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2/10/26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Kullback%E2%80%93Leibler_divergence#Interpretations"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en.wikipedia.org/wiki/Surprisal" TargetMode="External"/><Relationship Id="rId4" Type="http://schemas.openxmlformats.org/officeDocument/2006/relationships/hyperlink" Target="https://en.wikipedia.org/wiki/Expected_valu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Difference compared to MLE - There may be many parameter combinations with very similar likelihoods and the likelihood surface may be multi-modal, making global optimisation difficult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Priors regularise problem (ruling out implausible regions of the parameter space)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Rather than simple point estimates for parameter values, can get plausible ranges of values, together with information on parameter identifiability and confounding </a:t>
            </a:r>
            <a:endParaRPr lang="en-GB"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effectLst/>
            </a:endParaRPr>
          </a:p>
          <a:p>
            <a:endParaRPr lang="en-GB" dirty="0"/>
          </a:p>
        </p:txBody>
      </p:sp>
      <p:sp>
        <p:nvSpPr>
          <p:cNvPr id="4" name="Slide Number Placeholder 3"/>
          <p:cNvSpPr>
            <a:spLocks noGrp="1"/>
          </p:cNvSpPr>
          <p:nvPr>
            <p:ph type="sldNum" sz="quarter" idx="5"/>
          </p:nvPr>
        </p:nvSpPr>
        <p:spPr/>
        <p:txBody>
          <a:bodyPr/>
          <a:lstStyle/>
          <a:p>
            <a:fld id="{6A92CF6C-796E-DB41-B01E-6E0DB075B099}" type="slidenum">
              <a:rPr lang="en-GB" smtClean="0"/>
              <a:pPr/>
              <a:t>8</a:t>
            </a:fld>
            <a:endParaRPr lang="en-GB"/>
          </a:p>
        </p:txBody>
      </p:sp>
    </p:spTree>
    <p:extLst>
      <p:ext uri="{BB962C8B-B14F-4D97-AF65-F5344CB8AC3E}">
        <p14:creationId xmlns:p14="http://schemas.microsoft.com/office/powerpoint/2010/main" val="3003490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err="1"/>
              <a:t>Kullback-Leibler</a:t>
            </a:r>
            <a:r>
              <a:rPr lang="en-GB" b="0" dirty="0"/>
              <a:t> divergence is relative entropy: ”</a:t>
            </a:r>
            <a:r>
              <a:rPr lang="en-GB" dirty="0"/>
              <a:t>A simple </a:t>
            </a:r>
            <a:r>
              <a:rPr lang="en-GB" dirty="0">
                <a:hlinkClick r:id="rId3"/>
              </a:rPr>
              <a:t>interpretation</a:t>
            </a:r>
            <a:r>
              <a:rPr lang="en-GB" dirty="0"/>
              <a:t> of the divergence of X from Y is the </a:t>
            </a:r>
            <a:r>
              <a:rPr lang="en-GB" dirty="0">
                <a:hlinkClick r:id="rId4" tooltip="Expected value"/>
              </a:rPr>
              <a:t>expected</a:t>
            </a:r>
            <a:r>
              <a:rPr lang="en-GB" dirty="0"/>
              <a:t> excess </a:t>
            </a:r>
            <a:r>
              <a:rPr lang="en-GB" dirty="0">
                <a:hlinkClick r:id="rId5" tooltip="Surprisal"/>
              </a:rPr>
              <a:t>surprise</a:t>
            </a:r>
            <a:r>
              <a:rPr lang="en-GB" dirty="0"/>
              <a:t> from using </a:t>
            </a:r>
            <a:r>
              <a:rPr lang="en-GB" i="1" dirty="0"/>
              <a:t>Y</a:t>
            </a:r>
            <a:r>
              <a:rPr lang="en-GB" dirty="0"/>
              <a:t> as a model when the actual distribution is </a:t>
            </a:r>
            <a:r>
              <a:rPr lang="en-GB" i="1" dirty="0"/>
              <a:t>X</a:t>
            </a:r>
            <a:r>
              <a:rPr lang="en-GB" dirty="0"/>
              <a:t>.”</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Wasserstein distance is also called the “earth mover distance” and for univariate data can be considered as the difference in area between the two CDFs</a:t>
            </a:r>
          </a:p>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16</a:t>
            </a:fld>
            <a:endParaRPr lang="en-GB"/>
          </a:p>
        </p:txBody>
      </p:sp>
    </p:spTree>
    <p:extLst>
      <p:ext uri="{BB962C8B-B14F-4D97-AF65-F5344CB8AC3E}">
        <p14:creationId xmlns:p14="http://schemas.microsoft.com/office/powerpoint/2010/main" val="3345119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Often, rather than compare the synthetic data to the observed data directly, we want to use summary statistics to reduce the dimensionality of the output space, improving efficiency.</a:t>
            </a:r>
          </a:p>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19</a:t>
            </a:fld>
            <a:endParaRPr lang="en-GB"/>
          </a:p>
        </p:txBody>
      </p:sp>
    </p:spTree>
    <p:extLst>
      <p:ext uri="{BB962C8B-B14F-4D97-AF65-F5344CB8AC3E}">
        <p14:creationId xmlns:p14="http://schemas.microsoft.com/office/powerpoint/2010/main" val="3594816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20</a:t>
            </a:fld>
            <a:endParaRPr lang="en-GB"/>
          </a:p>
        </p:txBody>
      </p:sp>
    </p:spTree>
    <p:extLst>
      <p:ext uri="{BB962C8B-B14F-4D97-AF65-F5344CB8AC3E}">
        <p14:creationId xmlns:p14="http://schemas.microsoft.com/office/powerpoint/2010/main" val="2216835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MCMC ABC – random walk using position of current proposal to generate next proposal using a Metropolis-Hastings rejection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Sequential Monte Carlo ABC – sequence of (decreasing) tolerances. Construct intermediate posterior for </a:t>
                </a:r>
                <a14:m>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𝜖</m:t>
                        </m:r>
                      </m:e>
                      <m:sub>
                        <m:r>
                          <a:rPr lang="en-GB" b="0" i="1" smtClean="0">
                            <a:latin typeface="Cambria Math" panose="02040503050406030204" pitchFamily="18" charset="0"/>
                          </a:rPr>
                          <m:t>1</m:t>
                        </m:r>
                      </m:sub>
                    </m:sSub>
                  </m:oMath>
                </a14:m>
                <a:r>
                  <a:rPr lang="en-GB" dirty="0"/>
                  <a:t> + calculate</a:t>
                </a:r>
                <a:r>
                  <a:rPr lang="en-GB" baseline="0" dirty="0"/>
                  <a:t> a weight for each accepted particle</a:t>
                </a:r>
                <a:r>
                  <a:rPr lang="en-GB" dirty="0"/>
                  <a:t>.</a:t>
                </a:r>
                <a:r>
                  <a:rPr lang="en-GB" baseline="0" dirty="0"/>
                  <a:t> Sample</a:t>
                </a:r>
                <a:r>
                  <a:rPr lang="en-GB" dirty="0"/>
                  <a:t> the intermediate posterior according to weights</a:t>
                </a:r>
                <a:r>
                  <a:rPr lang="en-GB" baseline="0" dirty="0"/>
                  <a:t> +</a:t>
                </a:r>
                <a:r>
                  <a:rPr lang="en-GB" dirty="0"/>
                  <a:t> generate a new proposal</a:t>
                </a:r>
                <a:r>
                  <a:rPr lang="en-GB" baseline="0" dirty="0"/>
                  <a:t> according to a perturbation kernel and accept with tolerance </a:t>
                </a:r>
                <a14:m>
                  <m:oMath xmlns:m="http://schemas.openxmlformats.org/officeDocument/2006/math">
                    <m:sSub>
                      <m:sSubPr>
                        <m:ctrlPr>
                          <a:rPr lang="en-GB" i="1" baseline="0" smtClean="0">
                            <a:latin typeface="Cambria Math" panose="02040503050406030204" pitchFamily="18" charset="0"/>
                          </a:rPr>
                        </m:ctrlPr>
                      </m:sSubPr>
                      <m:e>
                        <m:r>
                          <a:rPr lang="en-GB" i="1" baseline="0" smtClean="0">
                            <a:latin typeface="Cambria Math" panose="02040503050406030204" pitchFamily="18" charset="0"/>
                            <a:ea typeface="Cambria Math" panose="02040503050406030204" pitchFamily="18" charset="0"/>
                          </a:rPr>
                          <m:t>𝜖</m:t>
                        </m:r>
                      </m:e>
                      <m:sub>
                        <m:r>
                          <a:rPr lang="en-GB" b="0" i="1" baseline="0" smtClean="0">
                            <a:latin typeface="Cambria Math" panose="02040503050406030204" pitchFamily="18" charset="0"/>
                          </a:rPr>
                          <m:t>2</m:t>
                        </m:r>
                      </m:sub>
                    </m:sSub>
                  </m:oMath>
                </a14:m>
                <a:r>
                  <a:rPr lang="en-GB" dirty="0"/>
                  <a:t>. Repeat until final tolerance </a:t>
                </a:r>
                <a14:m>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𝜖</m:t>
                        </m:r>
                      </m:e>
                      <m:sub>
                        <m:r>
                          <a:rPr lang="en-GB" b="0" i="1" smtClean="0">
                            <a:latin typeface="Cambria Math" panose="02040503050406030204" pitchFamily="18" charset="0"/>
                            <a:ea typeface="Cambria Math" panose="02040503050406030204" pitchFamily="18" charset="0"/>
                          </a:rPr>
                          <m:t>𝑇</m:t>
                        </m:r>
                      </m:sub>
                    </m:sSub>
                  </m:oMath>
                </a14:m>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Population Monte Carlo ABC – Similar to SMC, but </a:t>
                </a:r>
                <a:r>
                  <a:rPr lang="en-GB" sz="1200" kern="1200" dirty="0">
                    <a:solidFill>
                      <a:schemeClr val="tx1"/>
                    </a:solidFill>
                    <a:effectLst/>
                    <a:latin typeface="+mn-lt"/>
                    <a:ea typeface="+mn-ea"/>
                    <a:cs typeface="+mn-cs"/>
                  </a:rPr>
                  <a:t>PMC uses importance sampling weights for pruning the sample instead of accepting or rejecting a given particle, so every step of the process yields samples from the posterior. E.g. Sample from proposal distribution on parameter space. Accept only "close" parameters. Reduce tolerance. New proposal distribution. Adjust the sampled proportions by multiplying by weight = </a:t>
                </a:r>
                <a:r>
                  <a:rPr lang="el-GR" sz="1200" kern="1200" dirty="0">
                    <a:solidFill>
                      <a:schemeClr val="tx1"/>
                    </a:solidFill>
                    <a:effectLst/>
                    <a:latin typeface="+mn-lt"/>
                    <a:ea typeface="+mn-ea"/>
                    <a:cs typeface="+mn-cs"/>
                  </a:rPr>
                  <a:t>π/</a:t>
                </a:r>
                <a:r>
                  <a:rPr lang="en-GB" sz="1200" kern="1200" dirty="0">
                    <a:solidFill>
                      <a:schemeClr val="tx1"/>
                    </a:solidFill>
                    <a:effectLst/>
                    <a:latin typeface="+mn-lt"/>
                    <a:ea typeface="+mn-ea"/>
                    <a:cs typeface="+mn-cs"/>
                  </a:rPr>
                  <a:t>g to account for the fact we’re sampling from the proposal distribution rather than the prior. Samples more from high density regions of the posterior.</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SMC and PMC are iterated importance samplers.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MCMC ABC – random walk using position of current proposal to generate next proposal using a Metropolis-Hastings rejection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Sequential Monte Carlo ABC – sequence of (decreasing) tolerances. Construct intermediate posterior for </a:t>
                </a:r>
                <a:r>
                  <a:rPr lang="en-GB" i="0">
                    <a:latin typeface="Cambria Math" panose="02040503050406030204" pitchFamily="18" charset="0"/>
                    <a:ea typeface="Cambria Math" panose="02040503050406030204" pitchFamily="18" charset="0"/>
                  </a:rPr>
                  <a:t>𝜖_</a:t>
                </a:r>
                <a:r>
                  <a:rPr lang="en-GB" b="0" i="0">
                    <a:latin typeface="Cambria Math" panose="02040503050406030204" pitchFamily="18" charset="0"/>
                  </a:rPr>
                  <a:t>1</a:t>
                </a:r>
                <a:r>
                  <a:rPr lang="en-GB" dirty="0"/>
                  <a:t> + calculate</a:t>
                </a:r>
                <a:r>
                  <a:rPr lang="en-GB" baseline="0" dirty="0"/>
                  <a:t> a weight for each accepted particle</a:t>
                </a:r>
                <a:r>
                  <a:rPr lang="en-GB" dirty="0"/>
                  <a:t>.</a:t>
                </a:r>
                <a:r>
                  <a:rPr lang="en-GB" baseline="0" dirty="0"/>
                  <a:t> Sample</a:t>
                </a:r>
                <a:r>
                  <a:rPr lang="en-GB" dirty="0"/>
                  <a:t> the intermediate posterior according to weights</a:t>
                </a:r>
                <a:r>
                  <a:rPr lang="en-GB" baseline="0" dirty="0"/>
                  <a:t> +</a:t>
                </a:r>
                <a:r>
                  <a:rPr lang="en-GB" dirty="0"/>
                  <a:t> generate a new proposal</a:t>
                </a:r>
                <a:r>
                  <a:rPr lang="en-GB" baseline="0" dirty="0"/>
                  <a:t> according to a perturbation kernel and accept with tolerance </a:t>
                </a:r>
                <a:r>
                  <a:rPr lang="en-GB" i="0" baseline="0">
                    <a:latin typeface="Cambria Math" panose="02040503050406030204" pitchFamily="18" charset="0"/>
                    <a:ea typeface="Cambria Math" panose="02040503050406030204" pitchFamily="18" charset="0"/>
                  </a:rPr>
                  <a:t>𝜖_</a:t>
                </a:r>
                <a:r>
                  <a:rPr lang="en-GB" b="0" i="0" baseline="0">
                    <a:latin typeface="Cambria Math" panose="02040503050406030204" pitchFamily="18" charset="0"/>
                  </a:rPr>
                  <a:t>2</a:t>
                </a:r>
                <a:r>
                  <a:rPr lang="en-GB" dirty="0"/>
                  <a:t>. Repeat until final tolerance </a:t>
                </a:r>
                <a:r>
                  <a:rPr lang="en-GB" i="0">
                    <a:latin typeface="Cambria Math" panose="02040503050406030204" pitchFamily="18" charset="0"/>
                    <a:ea typeface="Cambria Math" panose="02040503050406030204" pitchFamily="18" charset="0"/>
                  </a:rPr>
                  <a:t>𝜖_</a:t>
                </a:r>
                <a:r>
                  <a:rPr lang="en-GB" b="0" i="0">
                    <a:latin typeface="Cambria Math" panose="02040503050406030204" pitchFamily="18" charset="0"/>
                    <a:ea typeface="Cambria Math" panose="02040503050406030204" pitchFamily="18" charset="0"/>
                  </a:rPr>
                  <a:t>𝑇</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Population Monte Carlo ABC – Similar to SMC, but </a:t>
                </a:r>
                <a:r>
                  <a:rPr lang="en-GB" sz="1200" kern="1200" dirty="0">
                    <a:solidFill>
                      <a:schemeClr val="tx1"/>
                    </a:solidFill>
                    <a:effectLst/>
                    <a:latin typeface="+mn-lt"/>
                    <a:ea typeface="+mn-ea"/>
                    <a:cs typeface="+mn-cs"/>
                  </a:rPr>
                  <a:t>PMC uses importance sampling weights for pruning the sample instead of accepting or rejecting a given particle, so every step of the process yields samples from the posterior. E.g. Sample from proposal distribution on parameter space. Accept only "close" parameters. Reduce tolerance. New proposal distribution. Adjust the sampled proportions by multiplying by weight = </a:t>
                </a:r>
                <a:r>
                  <a:rPr lang="el-GR" sz="1200" kern="1200" dirty="0">
                    <a:solidFill>
                      <a:schemeClr val="tx1"/>
                    </a:solidFill>
                    <a:effectLst/>
                    <a:latin typeface="+mn-lt"/>
                    <a:ea typeface="+mn-ea"/>
                    <a:cs typeface="+mn-cs"/>
                  </a:rPr>
                  <a:t>π/</a:t>
                </a:r>
                <a:r>
                  <a:rPr lang="en-GB" sz="1200" kern="1200" dirty="0">
                    <a:solidFill>
                      <a:schemeClr val="tx1"/>
                    </a:solidFill>
                    <a:effectLst/>
                    <a:latin typeface="+mn-lt"/>
                    <a:ea typeface="+mn-ea"/>
                    <a:cs typeface="+mn-cs"/>
                  </a:rPr>
                  <a:t>g to account for the fact we’re sampling from the proposal distribution rather than the prior. Samples more from high density regions of the posterior.</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SMC and PMC are iterated importance samplers.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mc:Fallback>
      </mc:AlternateContent>
      <p:sp>
        <p:nvSpPr>
          <p:cNvPr id="4" name="Slide Number Placeholder 3"/>
          <p:cNvSpPr>
            <a:spLocks noGrp="1"/>
          </p:cNvSpPr>
          <p:nvPr>
            <p:ph type="sldNum" sz="quarter" idx="5"/>
          </p:nvPr>
        </p:nvSpPr>
        <p:spPr/>
        <p:txBody>
          <a:bodyPr/>
          <a:lstStyle/>
          <a:p>
            <a:fld id="{256AE7D0-3DF3-4127-8202-6081F850489D}" type="slidenum">
              <a:rPr lang="en-GB" smtClean="0"/>
              <a:t>21</a:t>
            </a:fld>
            <a:endParaRPr lang="en-GB"/>
          </a:p>
        </p:txBody>
      </p:sp>
    </p:spTree>
    <p:extLst>
      <p:ext uri="{BB962C8B-B14F-4D97-AF65-F5344CB8AC3E}">
        <p14:creationId xmlns:p14="http://schemas.microsoft.com/office/powerpoint/2010/main" val="512252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34" name="Text Placeholder 17">
            <a:extLst>
              <a:ext uri="{FF2B5EF4-FFF2-40B4-BE49-F238E27FC236}">
                <a16:creationId xmlns:a16="http://schemas.microsoft.com/office/drawing/2014/main" id="{C53F61BD-18EB-B863-761D-89639D8806F9}"/>
              </a:ext>
            </a:extLst>
          </p:cNvPr>
          <p:cNvSpPr>
            <a:spLocks noGrp="1"/>
          </p:cNvSpPr>
          <p:nvPr>
            <p:ph type="body" sz="quarter" idx="10"/>
          </p:nvPr>
        </p:nvSpPr>
        <p:spPr>
          <a:xfrm>
            <a:off x="330271" y="5789336"/>
            <a:ext cx="5579198" cy="740845"/>
          </a:xfrm>
        </p:spPr>
        <p:txBody>
          <a:bodyPr anchor="b"/>
          <a:lstStyle>
            <a:lvl1pPr>
              <a:defRPr sz="2200" b="1">
                <a:solidFill>
                  <a:schemeClr val="accent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09EB68-C59E-43E1-8BB1-D5E2B5D0AFC4}" type="datetime1">
              <a:rPr lang="en-GB" smtClean="0"/>
              <a:t>10/02/2026</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09EB68-C59E-43E1-8BB1-D5E2B5D0AFC4}" type="datetime1">
              <a:rPr lang="en-GB" smtClean="0"/>
              <a:t>10/02/2026</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09EB68-C59E-43E1-8BB1-D5E2B5D0AFC4}" type="datetime1">
              <a:rPr lang="en-GB" smtClean="0"/>
              <a:t>10/02/2026</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921DB9F8-2932-4A13-97CA-3CF06357AF6F}" type="datetime1">
              <a:rPr lang="en-GB" smtClean="0"/>
              <a:t>10/02/2026</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Edit this text via Insert &gt; Header and Footer</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921DB9F8-2932-4A13-97CA-3CF06357AF6F}" type="datetime1">
              <a:rPr lang="en-GB" smtClean="0"/>
              <a:t>10/02/2026</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Edit this text via Insert &gt; Header and Footer</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921DB9F8-2932-4A13-97CA-3CF06357AF6F}" type="datetime1">
              <a:rPr lang="en-GB" smtClean="0"/>
              <a:t>10/02/2026</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Edit this text via Insert &gt; Header and Footer</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E6489B4-D6B3-41C7-A4D5-BA6DD712F8A2}" type="datetime1">
              <a:rPr lang="en-GB" smtClean="0"/>
              <a:t>10/02/2026</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E6489B4-D6B3-41C7-A4D5-BA6DD712F8A2}" type="datetime1">
              <a:rPr lang="en-GB" smtClean="0"/>
              <a:t>10/02/2026</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E6489B4-D6B3-41C7-A4D5-BA6DD712F8A2}" type="datetime1">
              <a:rPr lang="en-GB" smtClean="0"/>
              <a:t>10/02/2026</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E7A816A-9565-4866-8312-CA863D624F04}" type="datetime1">
              <a:rPr lang="en-GB" smtClean="0"/>
              <a:t>10/02/2026</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Smoke">
    <p:bg>
      <p:bgPr>
        <a:solidFill>
          <a:schemeClr val="bg2"/>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11F185D0-AFD5-29A8-8DBA-63C332F2594A}"/>
              </a:ext>
            </a:extLst>
          </p:cNvPr>
          <p:cNvSpPr>
            <a:spLocks noGrp="1"/>
          </p:cNvSpPr>
          <p:nvPr>
            <p:ph type="body" sz="quarter" idx="10"/>
          </p:nvPr>
        </p:nvSpPr>
        <p:spPr>
          <a:xfrm>
            <a:off x="330271" y="5789336"/>
            <a:ext cx="5579198" cy="740845"/>
          </a:xfrm>
        </p:spPr>
        <p:txBody>
          <a:bodyPr anchor="b"/>
          <a:lstStyle>
            <a:lvl1pPr>
              <a:defRPr sz="2200" b="1">
                <a:solidFill>
                  <a:schemeClr val="accent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249726487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E7A816A-9565-4866-8312-CA863D624F04}" type="datetime1">
              <a:rPr lang="en-GB" smtClean="0"/>
              <a:t>10/02/2026</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E7A816A-9565-4866-8312-CA863D624F04}" type="datetime1">
              <a:rPr lang="en-GB" smtClean="0"/>
              <a:t>10/02/2026</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CD8586C6-2FAC-4F04-9F30-54116127323E}" type="datetime1">
              <a:rPr lang="en-GB" smtClean="0"/>
              <a:t>10/02/2026</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CD8586C6-2FAC-4F04-9F30-54116127323E}" type="datetime1">
              <a:rPr lang="en-GB" smtClean="0"/>
              <a:t>10/02/2026</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CD8586C6-2FAC-4F04-9F30-54116127323E}" type="datetime1">
              <a:rPr lang="en-GB" smtClean="0"/>
              <a:t>10/02/2026</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bg1"/>
                </a:solidFill>
              </a:defRPr>
            </a:lvl1pPr>
          </a:lstStyle>
          <a:p>
            <a:fld id="{D0260EA2-BCA4-4E5F-88A6-D6BBBCD1B4A4}" type="datetime1">
              <a:rPr lang="en-GB" smtClean="0"/>
              <a:t>10/02/2026</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bg1"/>
                </a:solidFill>
              </a:defRPr>
            </a:lvl1p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fld id="{2221BF80-0248-4CEA-9234-C3380C095D08}" type="datetime1">
              <a:rPr lang="en-GB" smtClean="0"/>
              <a:t>10/02/2026</a:t>
            </a:fld>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67369607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Smoke">
    <p:bg>
      <p:bgPr>
        <a:solidFill>
          <a:schemeClr val="bg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fld id="{2221BF80-0248-4CEA-9234-C3380C095D08}" type="datetime1">
              <a:rPr lang="en-GB" smtClean="0"/>
              <a:t>10/02/2026</a:t>
            </a:fld>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94925788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Khaki">
    <p:bg>
      <p:bgPr>
        <a:solidFill>
          <a:srgbClr val="FBF7DC"/>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fld id="{2221BF80-0248-4CEA-9234-C3380C095D08}" type="datetime1">
              <a:rPr lang="en-GB" smtClean="0"/>
              <a:t>10/02/2026</a:t>
            </a:fld>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88680361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bg1"/>
                </a:solidFill>
              </a:defRPr>
            </a:lvl1pPr>
          </a:lstStyle>
          <a:p>
            <a:fld id="{8F767CF8-963D-4416-84B9-8E4A446F0782}" type="datetime1">
              <a:rPr lang="en-GB" smtClean="0"/>
              <a:t>10/02/2026</a:t>
            </a:fld>
            <a:endParaRPr lang="en-GB"/>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bg1"/>
                </a:solidFill>
              </a:defRPr>
            </a:lvl1p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p:nvPr>
        </p:nvSpPr>
        <p:spPr>
          <a:xfrm>
            <a:off x="31725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10" name="Subtitle 2">
            <a:extLst>
              <a:ext uri="{FF2B5EF4-FFF2-40B4-BE49-F238E27FC236}">
                <a16:creationId xmlns:a16="http://schemas.microsoft.com/office/drawing/2014/main" id="{01609BCD-EF9A-DF89-AAD2-167090C57F54}"/>
              </a:ext>
            </a:extLst>
          </p:cNvPr>
          <p:cNvSpPr>
            <a:spLocks noGrp="1"/>
          </p:cNvSpPr>
          <p:nvPr>
            <p:ph type="subTitle" idx="1"/>
          </p:nvPr>
        </p:nvSpPr>
        <p:spPr>
          <a:xfrm>
            <a:off x="31725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Khaki">
    <p:bg>
      <p:bgPr>
        <a:solidFill>
          <a:srgbClr val="FBF7DC"/>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32F34A56-64A7-7D06-2C13-DE870A6B3F5B}"/>
              </a:ext>
            </a:extLst>
          </p:cNvPr>
          <p:cNvSpPr>
            <a:spLocks noGrp="1"/>
          </p:cNvSpPr>
          <p:nvPr>
            <p:ph type="body" sz="quarter" idx="10"/>
          </p:nvPr>
        </p:nvSpPr>
        <p:spPr>
          <a:xfrm>
            <a:off x="330271" y="5789336"/>
            <a:ext cx="5579198" cy="740845"/>
          </a:xfrm>
        </p:spPr>
        <p:txBody>
          <a:bodyPr anchor="b"/>
          <a:lstStyle>
            <a:lvl1pPr>
              <a:defRPr sz="2200" b="1">
                <a:solidFill>
                  <a:schemeClr val="accent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6066897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4B3B1ED-B792-43A2-8B5B-D59DA898BC39}" type="datetime1">
              <a:rPr lang="en-GB" smtClean="0"/>
              <a:t>10/02/2026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4B3B1ED-B792-43A2-8B5B-D59DA898BC39}" type="datetime1">
              <a:rPr lang="en-GB" smtClean="0"/>
              <a:t>10/02/2026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4B3B1ED-B792-43A2-8B5B-D59DA898BC39}" type="datetime1">
              <a:rPr lang="en-GB" smtClean="0"/>
              <a:t>10/02/2026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CAD84DF-3B13-4783-A18D-887F4839C415}" type="datetime1">
              <a:rPr lang="en-GB" smtClean="0"/>
              <a:t>10/02/2026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CAD84DF-3B13-4783-A18D-887F4839C415}" type="datetime1">
              <a:rPr lang="en-GB" smtClean="0"/>
              <a:t>10/02/2026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CAD84DF-3B13-4783-A18D-887F4839C415}" type="datetime1">
              <a:rPr lang="en-GB" smtClean="0"/>
              <a:t>10/02/2026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B4B6E11-6BA1-42AC-9B27-3930716F3EDF}" type="datetime1">
              <a:rPr lang="en-GB" smtClean="0"/>
              <a:t>10/02/2026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B4B6E11-6BA1-42AC-9B27-3930716F3EDF}" type="datetime1">
              <a:rPr lang="en-GB" smtClean="0"/>
              <a:t>10/02/2026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B4B6E11-6BA1-42AC-9B27-3930716F3EDF}" type="datetime1">
              <a:rPr lang="en-GB" smtClean="0"/>
              <a:t>10/02/2026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1B8D7BC-BF55-4EB5-9C63-3904208399A7}" type="datetime1">
              <a:rPr lang="en-GB" smtClean="0"/>
              <a:t>10/02/2026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D4E0DA90-2FF2-F36C-F9FF-CD7A192F009A}"/>
              </a:ext>
            </a:extLst>
          </p:cNvPr>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grpSp>
        <p:nvGrpSpPr>
          <p:cNvPr id="6" name="Group 4">
            <a:extLst>
              <a:ext uri="{FF2B5EF4-FFF2-40B4-BE49-F238E27FC236}">
                <a16:creationId xmlns:a16="http://schemas.microsoft.com/office/drawing/2014/main" id="{714C7637-5E21-BDDB-D675-718E58535D6D}"/>
              </a:ext>
            </a:extLst>
          </p:cNvPr>
          <p:cNvGrpSpPr>
            <a:grpSpLocks noChangeAspect="1"/>
          </p:cNvGrpSpPr>
          <p:nvPr userDrawn="1"/>
        </p:nvGrpSpPr>
        <p:grpSpPr bwMode="auto">
          <a:xfrm>
            <a:off x="330271" y="327819"/>
            <a:ext cx="3972600" cy="438124"/>
            <a:chOff x="0" y="3473"/>
            <a:chExt cx="15360" cy="1694"/>
          </a:xfrm>
        </p:grpSpPr>
        <p:sp>
          <p:nvSpPr>
            <p:cNvPr id="17" name="Freeform 5">
              <a:extLst>
                <a:ext uri="{FF2B5EF4-FFF2-40B4-BE49-F238E27FC236}">
                  <a16:creationId xmlns:a16="http://schemas.microsoft.com/office/drawing/2014/main" id="{A57B56D4-851E-7242-EAB1-CD5B53E8B9A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6">
              <a:extLst>
                <a:ext uri="{FF2B5EF4-FFF2-40B4-BE49-F238E27FC236}">
                  <a16:creationId xmlns:a16="http://schemas.microsoft.com/office/drawing/2014/main" id="{525FF1F4-36F0-A184-7B99-8F5F4A49C89F}"/>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7">
              <a:extLst>
                <a:ext uri="{FF2B5EF4-FFF2-40B4-BE49-F238E27FC236}">
                  <a16:creationId xmlns:a16="http://schemas.microsoft.com/office/drawing/2014/main" id="{F198715B-A90B-9B06-A055-401A84B0921B}"/>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8">
              <a:extLst>
                <a:ext uri="{FF2B5EF4-FFF2-40B4-BE49-F238E27FC236}">
                  <a16:creationId xmlns:a16="http://schemas.microsoft.com/office/drawing/2014/main" id="{9D2E04D5-A2EE-135D-A8C9-6E695F9BCF31}"/>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9">
              <a:extLst>
                <a:ext uri="{FF2B5EF4-FFF2-40B4-BE49-F238E27FC236}">
                  <a16:creationId xmlns:a16="http://schemas.microsoft.com/office/drawing/2014/main" id="{8CE0DC1F-799B-3F7A-3A71-D20337A4746C}"/>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3" name="Freeform 10">
              <a:extLst>
                <a:ext uri="{FF2B5EF4-FFF2-40B4-BE49-F238E27FC236}">
                  <a16:creationId xmlns:a16="http://schemas.microsoft.com/office/drawing/2014/main" id="{E8EAEE22-055F-6869-D50D-D9C8C9082FD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 name="Freeform 11">
              <a:extLst>
                <a:ext uri="{FF2B5EF4-FFF2-40B4-BE49-F238E27FC236}">
                  <a16:creationId xmlns:a16="http://schemas.microsoft.com/office/drawing/2014/main" id="{EADAC67C-850F-96D3-0962-09E1B4CC3ECB}"/>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12">
              <a:extLst>
                <a:ext uri="{FF2B5EF4-FFF2-40B4-BE49-F238E27FC236}">
                  <a16:creationId xmlns:a16="http://schemas.microsoft.com/office/drawing/2014/main" id="{683187A0-2E68-170D-55EF-0FA20E7A75B8}"/>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4" name="Text Placeholder 17">
            <a:extLst>
              <a:ext uri="{FF2B5EF4-FFF2-40B4-BE49-F238E27FC236}">
                <a16:creationId xmlns:a16="http://schemas.microsoft.com/office/drawing/2014/main" id="{DE35EBC5-835C-E753-0718-4DC94AE7D1D6}"/>
              </a:ext>
            </a:extLst>
          </p:cNvPr>
          <p:cNvSpPr>
            <a:spLocks noGrp="1"/>
          </p:cNvSpPr>
          <p:nvPr>
            <p:ph type="body" sz="quarter" idx="10"/>
          </p:nvPr>
        </p:nvSpPr>
        <p:spPr>
          <a:xfrm>
            <a:off x="330271" y="5789336"/>
            <a:ext cx="5579198" cy="740845"/>
          </a:xfrm>
        </p:spPr>
        <p:txBody>
          <a:bodyPr anchor="b"/>
          <a:lstStyle>
            <a:lvl1pPr>
              <a:defRPr sz="2200" b="1">
                <a:solidFill>
                  <a:schemeClr val="bg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6288291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1B8D7BC-BF55-4EB5-9C63-3904208399A7}" type="datetime1">
              <a:rPr lang="en-GB" smtClean="0"/>
              <a:t>10/02/2026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1B8D7BC-BF55-4EB5-9C63-3904208399A7}" type="datetime1">
              <a:rPr lang="en-GB" smtClean="0"/>
              <a:t>10/02/2026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121D977-B911-4104-B2C1-9098B261E523}" type="datetime1">
              <a:rPr lang="en-GB" smtClean="0"/>
              <a:t>10/02/2026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121D977-B911-4104-B2C1-9098B261E523}" type="datetime1">
              <a:rPr lang="en-GB" smtClean="0"/>
              <a:t>10/02/2026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121D977-B911-4104-B2C1-9098B261E523}" type="datetime1">
              <a:rPr lang="en-GB" smtClean="0"/>
              <a:t>10/02/2026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B6B99670-AE7D-4C8A-8A7B-3240297C8EA6}" type="datetime1">
              <a:rPr lang="en-GB" smtClean="0"/>
              <a:t>10/02/2026</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B6B99670-AE7D-4C8A-8A7B-3240297C8EA6}" type="datetime1">
              <a:rPr lang="en-GB" smtClean="0"/>
              <a:t>10/02/2026</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B6B99670-AE7D-4C8A-8A7B-3240297C8EA6}" type="datetime1">
              <a:rPr lang="en-GB" smtClean="0"/>
              <a:t>10/02/2026</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1489990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98F30683-44FB-4995-47C3-43A7DE5523C7}"/>
              </a:ext>
            </a:extLst>
          </p:cNvPr>
          <p:cNvGrpSpPr>
            <a:grpSpLocks noChangeAspect="1"/>
          </p:cNvGrpSpPr>
          <p:nvPr userDrawn="1"/>
        </p:nvGrpSpPr>
        <p:grpSpPr bwMode="auto">
          <a:xfrm>
            <a:off x="330271" y="327819"/>
            <a:ext cx="3972600" cy="438124"/>
            <a:chOff x="0" y="3473"/>
            <a:chExt cx="15360" cy="1694"/>
          </a:xfrm>
        </p:grpSpPr>
        <p:sp>
          <p:nvSpPr>
            <p:cNvPr id="5" name="Freeform 5">
              <a:extLst>
                <a:ext uri="{FF2B5EF4-FFF2-40B4-BE49-F238E27FC236}">
                  <a16:creationId xmlns:a16="http://schemas.microsoft.com/office/drawing/2014/main" id="{77A24E86-91AA-6A9B-314A-752B77481A0D}"/>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6">
              <a:extLst>
                <a:ext uri="{FF2B5EF4-FFF2-40B4-BE49-F238E27FC236}">
                  <a16:creationId xmlns:a16="http://schemas.microsoft.com/office/drawing/2014/main" id="{A879B37A-F4A9-2DDA-3FC3-9FC52384AE62}"/>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7">
              <a:extLst>
                <a:ext uri="{FF2B5EF4-FFF2-40B4-BE49-F238E27FC236}">
                  <a16:creationId xmlns:a16="http://schemas.microsoft.com/office/drawing/2014/main" id="{93DABC58-132F-2F2F-EB5B-78B30A3D448C}"/>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8">
              <a:extLst>
                <a:ext uri="{FF2B5EF4-FFF2-40B4-BE49-F238E27FC236}">
                  <a16:creationId xmlns:a16="http://schemas.microsoft.com/office/drawing/2014/main" id="{DFE51362-844C-B4F1-1A83-A287F312E94A}"/>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9">
              <a:extLst>
                <a:ext uri="{FF2B5EF4-FFF2-40B4-BE49-F238E27FC236}">
                  <a16:creationId xmlns:a16="http://schemas.microsoft.com/office/drawing/2014/main" id="{E0F57AAB-C462-6A3A-9686-048341EA78B1}"/>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0">
              <a:extLst>
                <a:ext uri="{FF2B5EF4-FFF2-40B4-BE49-F238E27FC236}">
                  <a16:creationId xmlns:a16="http://schemas.microsoft.com/office/drawing/2014/main" id="{8A0D371A-82CE-1829-AA32-FB790C7A60A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1">
              <a:extLst>
                <a:ext uri="{FF2B5EF4-FFF2-40B4-BE49-F238E27FC236}">
                  <a16:creationId xmlns:a16="http://schemas.microsoft.com/office/drawing/2014/main" id="{EA0DE082-4D8F-8158-56B4-AF85C4A0FA22}"/>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12">
              <a:extLst>
                <a:ext uri="{FF2B5EF4-FFF2-40B4-BE49-F238E27FC236}">
                  <a16:creationId xmlns:a16="http://schemas.microsoft.com/office/drawing/2014/main" id="{530CFB56-59E9-38CF-519A-B532B32547AB}"/>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23" name="Title 1">
            <a:extLst>
              <a:ext uri="{FF2B5EF4-FFF2-40B4-BE49-F238E27FC236}">
                <a16:creationId xmlns:a16="http://schemas.microsoft.com/office/drawing/2014/main" id="{FB5434B5-DD4C-F988-6EBA-085A7DD4940D}"/>
              </a:ext>
            </a:extLst>
          </p:cNvPr>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24" name="Subtitle 2">
            <a:extLst>
              <a:ext uri="{FF2B5EF4-FFF2-40B4-BE49-F238E27FC236}">
                <a16:creationId xmlns:a16="http://schemas.microsoft.com/office/drawing/2014/main" id="{1E34748E-CBEF-26E7-AB9F-696FA5D599DC}"/>
              </a:ext>
            </a:extLst>
          </p:cNvPr>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B1788887-B968-8C8D-9236-5F4F1A1842F1}"/>
              </a:ext>
            </a:extLst>
          </p:cNvPr>
          <p:cNvSpPr>
            <a:spLocks noGrp="1"/>
          </p:cNvSpPr>
          <p:nvPr>
            <p:ph type="body" sz="quarter" idx="10"/>
          </p:nvPr>
        </p:nvSpPr>
        <p:spPr>
          <a:xfrm>
            <a:off x="330271" y="5789336"/>
            <a:ext cx="5579198" cy="740845"/>
          </a:xfrm>
        </p:spPr>
        <p:txBody>
          <a:bodyPr anchor="b"/>
          <a:lstStyle>
            <a:lvl1pPr>
              <a:defRPr sz="2200" b="1">
                <a:solidFill>
                  <a:schemeClr val="bg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407999913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nd Slide Smoke">
    <p:bg>
      <p:bgPr>
        <a:solidFill>
          <a:schemeClr val="bg2"/>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65854826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End Slide Khaki">
    <p:bg>
      <p:bgPr>
        <a:solidFill>
          <a:srgbClr val="FBF7DC"/>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21169666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accent1"/>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8F1E4B3C-5470-00F2-B8CB-BB4906CF439D}"/>
              </a:ext>
            </a:extLst>
          </p:cNvPr>
          <p:cNvGrpSpPr>
            <a:grpSpLocks noChangeAspect="1"/>
          </p:cNvGrpSpPr>
          <p:nvPr userDrawn="1"/>
        </p:nvGrpSpPr>
        <p:grpSpPr bwMode="auto">
          <a:xfrm>
            <a:off x="330271" y="327819"/>
            <a:ext cx="11536292" cy="1272297"/>
            <a:chOff x="0" y="3473"/>
            <a:chExt cx="15360" cy="1694"/>
          </a:xfrm>
        </p:grpSpPr>
        <p:sp>
          <p:nvSpPr>
            <p:cNvPr id="3" name="Freeform 5">
              <a:extLst>
                <a:ext uri="{FF2B5EF4-FFF2-40B4-BE49-F238E27FC236}">
                  <a16:creationId xmlns:a16="http://schemas.microsoft.com/office/drawing/2014/main" id="{7D7A316D-6FA6-8EBE-A7B4-43071E70A86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11C06CEA-028D-9197-2DEF-67878595AE6C}"/>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DEA93E8D-A827-0EF8-FC25-4EDF7B194E8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DF359F29-A6DD-FD4C-F807-701DEA41EDF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2468BF6B-AEBB-4CAA-244D-9EBE80B9A1DB}"/>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CC60AC05-547F-FA65-604E-4ED4912EA9E4}"/>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7632E58E-1400-1E6E-BB60-7A9B794F41F4}"/>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4D65D159-581D-F29B-BBD4-C1C5BACCEEFB}"/>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nd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3A87AD45-2D2F-D96C-947C-BAE35BFEBEE3}"/>
              </a:ext>
            </a:extLst>
          </p:cNvPr>
          <p:cNvGrpSpPr>
            <a:grpSpLocks noChangeAspect="1"/>
          </p:cNvGrpSpPr>
          <p:nvPr userDrawn="1"/>
        </p:nvGrpSpPr>
        <p:grpSpPr bwMode="auto">
          <a:xfrm>
            <a:off x="330271" y="327819"/>
            <a:ext cx="11536292" cy="1272297"/>
            <a:chOff x="0" y="3473"/>
            <a:chExt cx="15360" cy="1694"/>
          </a:xfrm>
        </p:grpSpPr>
        <p:sp>
          <p:nvSpPr>
            <p:cNvPr id="3" name="Freeform 5">
              <a:extLst>
                <a:ext uri="{FF2B5EF4-FFF2-40B4-BE49-F238E27FC236}">
                  <a16:creationId xmlns:a16="http://schemas.microsoft.com/office/drawing/2014/main" id="{31EDC35F-4F2D-B2A7-1ECD-0CF19D1AD285}"/>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97F4776F-4E5E-13DF-F11A-A6808FFFC980}"/>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BA993AE1-6A24-5C17-7FE2-A16589D9C4A6}"/>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DA87F8EF-CDAD-15A2-A361-88921E1CAF7E}"/>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E90186DB-2300-A8AA-8FAD-2C609649A61A}"/>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31922286-E237-1114-3A54-E1731611D66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1B4DA78C-0EF6-B05D-F2D2-EFEDA343E394}"/>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A00F92FE-6EB2-0D0E-BFC9-559AD1E7A4E7}"/>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21612589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8941CFE3-E9FE-BA73-2A08-4753061CC43F}"/>
              </a:ext>
            </a:extLst>
          </p:cNvPr>
          <p:cNvSpPr>
            <a:spLocks noGrp="1"/>
          </p:cNvSpPr>
          <p:nvPr>
            <p:ph type="body" sz="quarter" idx="10"/>
          </p:nvPr>
        </p:nvSpPr>
        <p:spPr>
          <a:xfrm>
            <a:off x="330271" y="5789336"/>
            <a:ext cx="5579198" cy="740845"/>
          </a:xfrm>
        </p:spPr>
        <p:txBody>
          <a:bodyPr anchor="b"/>
          <a:lstStyle>
            <a:lvl1pPr>
              <a:defRPr sz="2200" b="1">
                <a:solidFill>
                  <a:schemeClr val="accent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176181910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 Slide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9" name="Text Placeholder 17">
            <a:extLst>
              <a:ext uri="{FF2B5EF4-FFF2-40B4-BE49-F238E27FC236}">
                <a16:creationId xmlns:a16="http://schemas.microsoft.com/office/drawing/2014/main" id="{92BEE681-8AB7-A062-C6CA-FCE05129827F}"/>
              </a:ext>
            </a:extLst>
          </p:cNvPr>
          <p:cNvSpPr>
            <a:spLocks noGrp="1"/>
          </p:cNvSpPr>
          <p:nvPr>
            <p:ph type="body" sz="quarter" idx="10"/>
          </p:nvPr>
        </p:nvSpPr>
        <p:spPr>
          <a:xfrm>
            <a:off x="330271" y="5789336"/>
            <a:ext cx="5579198" cy="740845"/>
          </a:xfrm>
        </p:spPr>
        <p:txBody>
          <a:bodyPr anchor="b"/>
          <a:lstStyle>
            <a:lvl1pPr>
              <a:defRPr sz="2200" b="1">
                <a:solidFill>
                  <a:schemeClr val="accent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240818450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Slide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16624136-4B10-E87C-09E8-F602B21AB53E}"/>
              </a:ext>
            </a:extLst>
          </p:cNvPr>
          <p:cNvSpPr>
            <a:spLocks noGrp="1"/>
          </p:cNvSpPr>
          <p:nvPr>
            <p:ph type="body" sz="quarter" idx="10"/>
          </p:nvPr>
        </p:nvSpPr>
        <p:spPr>
          <a:xfrm>
            <a:off x="330271" y="5789336"/>
            <a:ext cx="5579198" cy="740845"/>
          </a:xfrm>
        </p:spPr>
        <p:txBody>
          <a:bodyPr anchor="b"/>
          <a:lstStyle>
            <a:lvl1pPr>
              <a:defRPr sz="2200" b="1">
                <a:solidFill>
                  <a:schemeClr val="accent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15951700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bg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49CC1682-CCAA-5EE1-585E-F7C4434F1C5E}"/>
              </a:ext>
            </a:extLst>
          </p:cNvPr>
          <p:cNvGrpSpPr>
            <a:grpSpLocks noChangeAspect="1"/>
          </p:cNvGrpSpPr>
          <p:nvPr userDrawn="1"/>
        </p:nvGrpSpPr>
        <p:grpSpPr bwMode="auto">
          <a:xfrm>
            <a:off x="330271" y="327819"/>
            <a:ext cx="3972600" cy="438124"/>
            <a:chOff x="0" y="3473"/>
            <a:chExt cx="15360" cy="1694"/>
          </a:xfrm>
        </p:grpSpPr>
        <p:sp>
          <p:nvSpPr>
            <p:cNvPr id="4" name="Freeform 5">
              <a:extLst>
                <a:ext uri="{FF2B5EF4-FFF2-40B4-BE49-F238E27FC236}">
                  <a16:creationId xmlns:a16="http://schemas.microsoft.com/office/drawing/2014/main" id="{770403FB-3386-A0FE-3E9D-A2925EF0E8F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C2CDC1DE-179E-04D4-B493-BF069DE85D67}"/>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B9A68412-C85B-6332-8B98-2635795BBA0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D9ECB875-34C4-65FF-6CDA-1356F6BC767F}"/>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D3B5B848-7A8D-931B-DFC2-C5B37B8DB6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361AABDF-9542-DBC6-6388-ABE2035BE7B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57C10C3-A39D-D1F6-3C50-91EC9A5E76EF}"/>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E4DD9B4A-92B0-0B9A-755B-A13B032A85A5}"/>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DC194134-A515-0C24-CB74-92DACB0FDC9F}"/>
              </a:ext>
            </a:extLst>
          </p:cNvPr>
          <p:cNvSpPr>
            <a:spLocks noGrp="1"/>
          </p:cNvSpPr>
          <p:nvPr>
            <p:ph type="body" sz="quarter" idx="10"/>
          </p:nvPr>
        </p:nvSpPr>
        <p:spPr>
          <a:xfrm>
            <a:off x="330271" y="5789336"/>
            <a:ext cx="5579198" cy="740845"/>
          </a:xfrm>
        </p:spPr>
        <p:txBody>
          <a:bodyPr anchor="b"/>
          <a:lstStyle>
            <a:lvl1pPr>
              <a:defRPr sz="2200" b="1">
                <a:solidFill>
                  <a:schemeClr val="bg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fld id="{0B06602B-2916-4C35-9D0D-483E37EB8976}" type="datetime1">
              <a:rPr lang="en-GB" smtClean="0"/>
              <a:t>10/02/2026</a:t>
            </a:fld>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71181825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fld id="{0B06602B-2916-4C35-9D0D-483E37EB8976}" type="datetime1">
              <a:rPr lang="en-GB" smtClean="0"/>
              <a:t>10/02/2026</a:t>
            </a:fld>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437015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839FDF4B-0149-428E-AAA5-988A16763658}" type="datetime1">
              <a:rPr lang="en-GB" smtClean="0"/>
              <a:t>10/02/2026</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fld id="{0B06602B-2916-4C35-9D0D-483E37EB8976}" type="datetime1">
              <a:rPr lang="en-GB" smtClean="0"/>
              <a:t>10/02/2026</a:t>
            </a:fld>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589098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fld id="{FE8F06ED-FDEE-41FF-963C-01A1F85409E8}" type="datetime1">
              <a:rPr lang="en-GB" smtClean="0"/>
              <a:t>10/02/2026</a:t>
            </a:fld>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Edit this text via Insert &gt; Header and Footer</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196446497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moke">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fld id="{FE8F06ED-FDEE-41FF-963C-01A1F85409E8}" type="datetime1">
              <a:rPr lang="en-GB" smtClean="0"/>
              <a:t>10/02/2026</a:t>
            </a:fld>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Edit this text via Insert &gt; Header and Footer</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375716822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Khaki">
    <p:bg>
      <p:bgPr>
        <a:solidFill>
          <a:srgbClr val="FBF7DC"/>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fld id="{FE8F06ED-FDEE-41FF-963C-01A1F85409E8}" type="datetime1">
              <a:rPr lang="en-GB" smtClean="0"/>
              <a:t>10/02/2026</a:t>
            </a:fld>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Edit this text via Insert &gt; Header and Footer</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418811291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Text Placeholder 9"/>
          <p:cNvSpPr>
            <a:spLocks noGrp="1"/>
          </p:cNvSpPr>
          <p:nvPr>
            <p:ph type="body" sz="quarter" idx="13" hasCustomPrompt="1"/>
          </p:nvPr>
        </p:nvSpPr>
        <p:spPr>
          <a:xfrm>
            <a:off x="256708" y="356279"/>
            <a:ext cx="9941051" cy="738067"/>
          </a:xfrm>
        </p:spPr>
        <p:txBody>
          <a:bodyPr>
            <a:noAutofit/>
          </a:bodyPr>
          <a:lstStyle>
            <a:lvl1pPr marL="0" indent="0">
              <a:lnSpc>
                <a:spcPct val="85000"/>
              </a:lnSpc>
              <a:buFontTx/>
              <a:buNone/>
              <a:defRPr sz="2400" b="1">
                <a:solidFill>
                  <a:schemeClr val="tx2"/>
                </a:solidFill>
              </a:defRPr>
            </a:lvl1pPr>
            <a:lvl2pPr marL="0" indent="0">
              <a:lnSpc>
                <a:spcPct val="85000"/>
              </a:lnSpc>
              <a:spcBef>
                <a:spcPts val="0"/>
              </a:spcBef>
              <a:buFontTx/>
              <a:buNone/>
              <a:defRPr sz="3467">
                <a:solidFill>
                  <a:schemeClr val="tx2">
                    <a:lumMod val="60000"/>
                    <a:lumOff val="40000"/>
                  </a:schemeClr>
                </a:solidFill>
              </a:defRPr>
            </a:lvl2pPr>
            <a:lvl3pPr marL="0" indent="0">
              <a:lnSpc>
                <a:spcPct val="85000"/>
              </a:lnSpc>
              <a:buFontTx/>
              <a:buNone/>
              <a:defRPr sz="4533"/>
            </a:lvl3pPr>
            <a:lvl4pPr marL="0" indent="0">
              <a:lnSpc>
                <a:spcPct val="85000"/>
              </a:lnSpc>
              <a:buFontTx/>
              <a:buNone/>
              <a:defRPr sz="4533"/>
            </a:lvl4pPr>
            <a:lvl5pPr marL="0" indent="0">
              <a:lnSpc>
                <a:spcPct val="85000"/>
              </a:lnSpc>
              <a:buFontTx/>
              <a:buNone/>
              <a:defRPr sz="4533"/>
            </a:lvl5pPr>
          </a:lstStyle>
          <a:p>
            <a:pPr lvl="0"/>
            <a:r>
              <a:rPr lang="en-GB" dirty="0"/>
              <a:t>Title</a:t>
            </a:r>
          </a:p>
        </p:txBody>
      </p:sp>
      <p:sp>
        <p:nvSpPr>
          <p:cNvPr id="3" name="Content Placeholder 2"/>
          <p:cNvSpPr>
            <a:spLocks noGrp="1"/>
          </p:cNvSpPr>
          <p:nvPr>
            <p:ph idx="1"/>
          </p:nvPr>
        </p:nvSpPr>
        <p:spPr>
          <a:xfrm>
            <a:off x="281953" y="1377368"/>
            <a:ext cx="9923291" cy="4733312"/>
          </a:xfrm>
        </p:spPr>
        <p:txBody>
          <a:bodyPr>
            <a:normAutofit/>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p:cNvSpPr>
            <a:spLocks noGrp="1"/>
          </p:cNvSpPr>
          <p:nvPr>
            <p:ph type="sldNum" sz="quarter" idx="12"/>
          </p:nvPr>
        </p:nvSpPr>
        <p:spPr/>
        <p:txBody>
          <a:bodyPr/>
          <a:lstStyle/>
          <a:p>
            <a:fld id="{B9B2A88A-9ECB-DF45-A377-2575079D0564}" type="slidenum">
              <a:rPr lang="en-GB" smtClean="0"/>
              <a:pPr/>
              <a:t>‹#›</a:t>
            </a:fld>
            <a:endParaRPr lang="en-GB" dirty="0"/>
          </a:p>
        </p:txBody>
      </p:sp>
    </p:spTree>
    <p:extLst>
      <p:ext uri="{BB962C8B-B14F-4D97-AF65-F5344CB8AC3E}">
        <p14:creationId xmlns:p14="http://schemas.microsoft.com/office/powerpoint/2010/main" val="17507282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199932" y="397050"/>
            <a:ext cx="9941051" cy="1631719"/>
          </a:xfrm>
        </p:spPr>
        <p:txBody>
          <a:bodyPr>
            <a:noAutofit/>
          </a:bodyPr>
          <a:lstStyle>
            <a:lvl1pPr marL="0" indent="0">
              <a:lnSpc>
                <a:spcPct val="85000"/>
              </a:lnSpc>
              <a:buFontTx/>
              <a:buNone/>
              <a:defRPr sz="3467"/>
            </a:lvl1pPr>
            <a:lvl2pPr marL="0" indent="0">
              <a:lnSpc>
                <a:spcPct val="85000"/>
              </a:lnSpc>
              <a:spcBef>
                <a:spcPts val="0"/>
              </a:spcBef>
              <a:buFontTx/>
              <a:buNone/>
              <a:defRPr sz="3467">
                <a:solidFill>
                  <a:schemeClr val="tx2">
                    <a:lumMod val="60000"/>
                    <a:lumOff val="40000"/>
                  </a:schemeClr>
                </a:solidFill>
              </a:defRPr>
            </a:lvl2pPr>
            <a:lvl3pPr marL="0" indent="0">
              <a:lnSpc>
                <a:spcPct val="85000"/>
              </a:lnSpc>
              <a:buFontTx/>
              <a:buNone/>
              <a:defRPr sz="4533"/>
            </a:lvl3pPr>
            <a:lvl4pPr marL="0" indent="0">
              <a:lnSpc>
                <a:spcPct val="85000"/>
              </a:lnSpc>
              <a:buFontTx/>
              <a:buNone/>
              <a:defRPr sz="4533"/>
            </a:lvl4pPr>
            <a:lvl5pPr marL="0" indent="0">
              <a:lnSpc>
                <a:spcPct val="85000"/>
              </a:lnSpc>
              <a:buFontTx/>
              <a:buNone/>
              <a:defRPr sz="4533"/>
            </a:lvl5pPr>
          </a:lstStyle>
          <a:p>
            <a:pPr lvl="0"/>
            <a:r>
              <a:rPr lang="en-GB"/>
              <a:t>Click to edit Master text styles</a:t>
            </a:r>
          </a:p>
          <a:p>
            <a:pPr lvl="1"/>
            <a:r>
              <a:rPr lang="en-GB"/>
              <a:t>Second level</a:t>
            </a:r>
          </a:p>
        </p:txBody>
      </p:sp>
      <p:sp>
        <p:nvSpPr>
          <p:cNvPr id="3" name="Content Placeholder 2"/>
          <p:cNvSpPr>
            <a:spLocks noGrp="1"/>
          </p:cNvSpPr>
          <p:nvPr>
            <p:ph idx="1"/>
          </p:nvPr>
        </p:nvSpPr>
        <p:spPr>
          <a:xfrm>
            <a:off x="217692" y="2134236"/>
            <a:ext cx="9923291" cy="4733312"/>
          </a:xfrm>
        </p:spPr>
        <p:txBody>
          <a:bodyPr>
            <a:normAutofit/>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p:cNvSpPr>
            <a:spLocks noGrp="1"/>
          </p:cNvSpPr>
          <p:nvPr>
            <p:ph type="sldNum" sz="quarter" idx="12"/>
          </p:nvPr>
        </p:nvSpPr>
        <p:spPr/>
        <p:txBody>
          <a:bodyPr/>
          <a:lstStyle/>
          <a:p>
            <a:fld id="{B9B2A88A-9ECB-DF45-A377-2575079D0564}" type="slidenum">
              <a:rPr lang="en-GB" smtClean="0"/>
              <a:pPr/>
              <a:t>‹#›</a:t>
            </a:fld>
            <a:endParaRPr lang="en-GB" dirty="0"/>
          </a:p>
        </p:txBody>
      </p:sp>
    </p:spTree>
    <p:extLst>
      <p:ext uri="{BB962C8B-B14F-4D97-AF65-F5344CB8AC3E}">
        <p14:creationId xmlns:p14="http://schemas.microsoft.com/office/powerpoint/2010/main" val="34422449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199932" y="397050"/>
            <a:ext cx="9941051" cy="1631719"/>
          </a:xfrm>
        </p:spPr>
        <p:txBody>
          <a:bodyPr>
            <a:noAutofit/>
          </a:bodyPr>
          <a:lstStyle>
            <a:lvl1pPr marL="0" indent="0">
              <a:lnSpc>
                <a:spcPct val="85000"/>
              </a:lnSpc>
              <a:buFontTx/>
              <a:buNone/>
              <a:defRPr sz="3467"/>
            </a:lvl1pPr>
            <a:lvl2pPr marL="0" indent="0">
              <a:lnSpc>
                <a:spcPct val="85000"/>
              </a:lnSpc>
              <a:spcBef>
                <a:spcPts val="0"/>
              </a:spcBef>
              <a:buFontTx/>
              <a:buNone/>
              <a:defRPr sz="3467">
                <a:solidFill>
                  <a:schemeClr val="tx2">
                    <a:lumMod val="60000"/>
                    <a:lumOff val="40000"/>
                  </a:schemeClr>
                </a:solidFill>
              </a:defRPr>
            </a:lvl2pPr>
            <a:lvl3pPr marL="0" indent="0">
              <a:lnSpc>
                <a:spcPct val="85000"/>
              </a:lnSpc>
              <a:buFontTx/>
              <a:buNone/>
              <a:defRPr sz="4533"/>
            </a:lvl3pPr>
            <a:lvl4pPr marL="0" indent="0">
              <a:lnSpc>
                <a:spcPct val="85000"/>
              </a:lnSpc>
              <a:buFontTx/>
              <a:buNone/>
              <a:defRPr sz="4533"/>
            </a:lvl4pPr>
            <a:lvl5pPr marL="0" indent="0">
              <a:lnSpc>
                <a:spcPct val="85000"/>
              </a:lnSpc>
              <a:buFontTx/>
              <a:buNone/>
              <a:defRPr sz="4533"/>
            </a:lvl5pPr>
          </a:lstStyle>
          <a:p>
            <a:pPr lvl="0"/>
            <a:r>
              <a:rPr lang="en-GB"/>
              <a:t>Click to edit Master text styles</a:t>
            </a:r>
          </a:p>
          <a:p>
            <a:pPr lvl="1"/>
            <a:r>
              <a:rPr lang="en-GB"/>
              <a:t>Second level</a:t>
            </a:r>
          </a:p>
        </p:txBody>
      </p:sp>
      <p:sp>
        <p:nvSpPr>
          <p:cNvPr id="3" name="Content Placeholder 2"/>
          <p:cNvSpPr>
            <a:spLocks noGrp="1"/>
          </p:cNvSpPr>
          <p:nvPr>
            <p:ph idx="1"/>
          </p:nvPr>
        </p:nvSpPr>
        <p:spPr>
          <a:xfrm>
            <a:off x="217692" y="2134236"/>
            <a:ext cx="9923291" cy="4733312"/>
          </a:xfrm>
        </p:spPr>
        <p:txBody>
          <a:bodyPr>
            <a:normAutofit/>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p:cNvSpPr>
            <a:spLocks noGrp="1"/>
          </p:cNvSpPr>
          <p:nvPr>
            <p:ph type="sldNum" sz="quarter" idx="12"/>
          </p:nvPr>
        </p:nvSpPr>
        <p:spPr/>
        <p:txBody>
          <a:bodyPr/>
          <a:lstStyle/>
          <a:p>
            <a:fld id="{B9B2A88A-9ECB-DF45-A377-2575079D0564}" type="slidenum">
              <a:rPr lang="en-GB" smtClean="0"/>
              <a:pPr/>
              <a:t>‹#›</a:t>
            </a:fld>
            <a:endParaRPr lang="en-GB" dirty="0"/>
          </a:p>
        </p:txBody>
      </p:sp>
    </p:spTree>
    <p:extLst>
      <p:ext uri="{BB962C8B-B14F-4D97-AF65-F5344CB8AC3E}">
        <p14:creationId xmlns:p14="http://schemas.microsoft.com/office/powerpoint/2010/main" val="33897996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E5FA-BEBB-4862-9C43-D14CCB29FFFA}"/>
              </a:ext>
            </a:extLst>
          </p:cNvPr>
          <p:cNvSpPr>
            <a:spLocks noGrp="1"/>
          </p:cNvSpPr>
          <p:nvPr>
            <p:ph type="title" hasCustomPrompt="1"/>
          </p:nvPr>
        </p:nvSpPr>
        <p:spPr/>
        <p:txBody>
          <a:bodyPr/>
          <a:lstStyle>
            <a:lvl1pPr>
              <a:defRPr cap="none">
                <a:solidFill>
                  <a:schemeClr val="tx2"/>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D33DF61-D91B-41EB-AE86-A0DBDBFF582B}"/>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6443889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199932" y="397050"/>
            <a:ext cx="9941051" cy="1631719"/>
          </a:xfrm>
        </p:spPr>
        <p:txBody>
          <a:bodyPr>
            <a:noAutofit/>
          </a:bodyPr>
          <a:lstStyle>
            <a:lvl1pPr marL="0" indent="0">
              <a:lnSpc>
                <a:spcPct val="85000"/>
              </a:lnSpc>
              <a:buFontTx/>
              <a:buNone/>
              <a:defRPr sz="3467"/>
            </a:lvl1pPr>
            <a:lvl2pPr marL="0" indent="0">
              <a:lnSpc>
                <a:spcPct val="85000"/>
              </a:lnSpc>
              <a:spcBef>
                <a:spcPts val="0"/>
              </a:spcBef>
              <a:buFontTx/>
              <a:buNone/>
              <a:defRPr sz="3467">
                <a:solidFill>
                  <a:schemeClr val="tx2">
                    <a:lumMod val="60000"/>
                    <a:lumOff val="40000"/>
                  </a:schemeClr>
                </a:solidFill>
              </a:defRPr>
            </a:lvl2pPr>
            <a:lvl3pPr marL="0" indent="0">
              <a:lnSpc>
                <a:spcPct val="85000"/>
              </a:lnSpc>
              <a:buFontTx/>
              <a:buNone/>
              <a:defRPr sz="4533"/>
            </a:lvl3pPr>
            <a:lvl4pPr marL="0" indent="0">
              <a:lnSpc>
                <a:spcPct val="85000"/>
              </a:lnSpc>
              <a:buFontTx/>
              <a:buNone/>
              <a:defRPr sz="4533"/>
            </a:lvl4pPr>
            <a:lvl5pPr marL="0" indent="0">
              <a:lnSpc>
                <a:spcPct val="85000"/>
              </a:lnSpc>
              <a:buFontTx/>
              <a:buNone/>
              <a:defRPr sz="4533"/>
            </a:lvl5pPr>
          </a:lstStyle>
          <a:p>
            <a:pPr lvl="0"/>
            <a:r>
              <a:rPr lang="en-GB"/>
              <a:t>Click to edit Master text styles</a:t>
            </a:r>
          </a:p>
          <a:p>
            <a:pPr lvl="1"/>
            <a:r>
              <a:rPr lang="en-GB"/>
              <a:t>Second level</a:t>
            </a:r>
          </a:p>
        </p:txBody>
      </p:sp>
      <p:sp>
        <p:nvSpPr>
          <p:cNvPr id="3" name="Content Placeholder 2"/>
          <p:cNvSpPr>
            <a:spLocks noGrp="1"/>
          </p:cNvSpPr>
          <p:nvPr>
            <p:ph idx="1"/>
          </p:nvPr>
        </p:nvSpPr>
        <p:spPr>
          <a:xfrm>
            <a:off x="217692" y="2134236"/>
            <a:ext cx="9923291" cy="4733312"/>
          </a:xfrm>
        </p:spPr>
        <p:txBody>
          <a:bodyPr>
            <a:normAutofit/>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p:cNvSpPr>
            <a:spLocks noGrp="1"/>
          </p:cNvSpPr>
          <p:nvPr>
            <p:ph type="sldNum" sz="quarter" idx="12"/>
          </p:nvPr>
        </p:nvSpPr>
        <p:spPr/>
        <p:txBody>
          <a:bodyPr/>
          <a:lstStyle/>
          <a:p>
            <a:fld id="{B9B2A88A-9ECB-DF45-A377-2575079D0564}" type="slidenum">
              <a:rPr lang="en-GB" smtClean="0"/>
              <a:pPr/>
              <a:t>‹#›</a:t>
            </a:fld>
            <a:endParaRPr lang="en-GB" dirty="0"/>
          </a:p>
        </p:txBody>
      </p:sp>
    </p:spTree>
    <p:extLst>
      <p:ext uri="{BB962C8B-B14F-4D97-AF65-F5344CB8AC3E}">
        <p14:creationId xmlns:p14="http://schemas.microsoft.com/office/powerpoint/2010/main" val="27202942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solidFill>
                  <a:schemeClr val="tx2"/>
                </a:solidFill>
              </a:defRPr>
            </a:lvl1pPr>
          </a:lstStyle>
          <a:p>
            <a:r>
              <a:rPr lang="en-GB" dirty="0"/>
              <a:t>Click to edit Master title style</a:t>
            </a:r>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09EB68-C59E-43E1-8BB1-D5E2B5D0AFC4}" type="datetime1">
              <a:rPr lang="en-GB" smtClean="0"/>
              <a:t>10/02/2026</a:t>
            </a:fld>
            <a:endParaRPr lang="en-GB" dirty="0"/>
          </a:p>
        </p:txBody>
      </p:sp>
    </p:spTree>
    <p:extLst>
      <p:ext uri="{BB962C8B-B14F-4D97-AF65-F5344CB8AC3E}">
        <p14:creationId xmlns:p14="http://schemas.microsoft.com/office/powerpoint/2010/main" val="34102704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839FDF4B-0149-428E-AAA5-988A16763658}" type="datetime1">
              <a:rPr lang="en-GB" smtClean="0"/>
              <a:t>10/02/2026</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199932" y="397050"/>
            <a:ext cx="9941051" cy="1631719"/>
          </a:xfrm>
        </p:spPr>
        <p:txBody>
          <a:bodyPr>
            <a:noAutofit/>
          </a:bodyPr>
          <a:lstStyle>
            <a:lvl1pPr marL="0" indent="0">
              <a:lnSpc>
                <a:spcPct val="85000"/>
              </a:lnSpc>
              <a:buFontTx/>
              <a:buNone/>
              <a:defRPr sz="3467"/>
            </a:lvl1pPr>
            <a:lvl2pPr marL="0" indent="0">
              <a:lnSpc>
                <a:spcPct val="85000"/>
              </a:lnSpc>
              <a:spcBef>
                <a:spcPts val="0"/>
              </a:spcBef>
              <a:buFontTx/>
              <a:buNone/>
              <a:defRPr sz="3467">
                <a:solidFill>
                  <a:schemeClr val="tx2">
                    <a:lumMod val="60000"/>
                    <a:lumOff val="40000"/>
                  </a:schemeClr>
                </a:solidFill>
              </a:defRPr>
            </a:lvl2pPr>
            <a:lvl3pPr marL="0" indent="0">
              <a:lnSpc>
                <a:spcPct val="85000"/>
              </a:lnSpc>
              <a:buFontTx/>
              <a:buNone/>
              <a:defRPr sz="4533"/>
            </a:lvl3pPr>
            <a:lvl4pPr marL="0" indent="0">
              <a:lnSpc>
                <a:spcPct val="85000"/>
              </a:lnSpc>
              <a:buFontTx/>
              <a:buNone/>
              <a:defRPr sz="4533"/>
            </a:lvl4pPr>
            <a:lvl5pPr marL="0" indent="0">
              <a:lnSpc>
                <a:spcPct val="85000"/>
              </a:lnSpc>
              <a:buFontTx/>
              <a:buNone/>
              <a:defRPr sz="4533"/>
            </a:lvl5pPr>
          </a:lstStyle>
          <a:p>
            <a:pPr lvl="0"/>
            <a:r>
              <a:rPr lang="en-GB"/>
              <a:t>Click to edit Master text styles</a:t>
            </a:r>
          </a:p>
          <a:p>
            <a:pPr lvl="1"/>
            <a:r>
              <a:rPr lang="en-GB"/>
              <a:t>Second level</a:t>
            </a:r>
          </a:p>
        </p:txBody>
      </p:sp>
      <p:sp>
        <p:nvSpPr>
          <p:cNvPr id="3" name="Content Placeholder 2"/>
          <p:cNvSpPr>
            <a:spLocks noGrp="1"/>
          </p:cNvSpPr>
          <p:nvPr>
            <p:ph idx="1"/>
          </p:nvPr>
        </p:nvSpPr>
        <p:spPr>
          <a:xfrm>
            <a:off x="217692" y="2134236"/>
            <a:ext cx="9923291" cy="4733312"/>
          </a:xfrm>
        </p:spPr>
        <p:txBody>
          <a:bodyPr>
            <a:normAutofit/>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p:cNvSpPr>
            <a:spLocks noGrp="1"/>
          </p:cNvSpPr>
          <p:nvPr>
            <p:ph type="sldNum" sz="quarter" idx="12"/>
          </p:nvPr>
        </p:nvSpPr>
        <p:spPr/>
        <p:txBody>
          <a:bodyPr/>
          <a:lstStyle/>
          <a:p>
            <a:fld id="{B9B2A88A-9ECB-DF45-A377-2575079D0564}" type="slidenum">
              <a:rPr lang="en-GB" smtClean="0"/>
              <a:pPr/>
              <a:t>‹#›</a:t>
            </a:fld>
            <a:endParaRPr lang="en-GB" dirty="0"/>
          </a:p>
        </p:txBody>
      </p:sp>
    </p:spTree>
    <p:extLst>
      <p:ext uri="{BB962C8B-B14F-4D97-AF65-F5344CB8AC3E}">
        <p14:creationId xmlns:p14="http://schemas.microsoft.com/office/powerpoint/2010/main" val="722631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839FDF4B-0149-428E-AAA5-988A16763658}" type="datetime1">
              <a:rPr lang="en-GB" smtClean="0"/>
              <a:t>10/02/2026</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5BC1F6A7-374C-4280-8BF8-E271DB34471F}" type="datetime1">
              <a:rPr lang="en-GB" smtClean="0"/>
              <a:t>10/02/2026</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chemeClr val="accent1"/>
                </a:solidFill>
              </a:defRPr>
            </a:lvl1pPr>
          </a:lstStyle>
          <a:p>
            <a:fld id="{3DFEA115-3A6C-4C37-A1B0-9FEFABB23AD1}" type="datetime1">
              <a:rPr lang="en-GB" smtClean="0"/>
              <a:t>10/02/2026</a:t>
            </a:fld>
            <a:endParaRPr lang="en-GB"/>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chemeClr val="accent1"/>
                </a:solidFill>
              </a:defRPr>
            </a:lvl1p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chemeClr val="accent1"/>
                </a:solidFill>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accent1"/>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679" r:id="rId2"/>
    <p:sldLayoutId id="2147483680" r:id="rId3"/>
    <p:sldLayoutId id="2147483649" r:id="rId4"/>
    <p:sldLayoutId id="2147483657"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667" r:id="rId26"/>
    <p:sldLayoutId id="2147483693" r:id="rId27"/>
    <p:sldLayoutId id="2147483694" r:id="rId28"/>
    <p:sldLayoutId id="2147483666" r:id="rId29"/>
    <p:sldLayoutId id="2147483661" r:id="rId30"/>
    <p:sldLayoutId id="2147483695" r:id="rId31"/>
    <p:sldLayoutId id="2147483696" r:id="rId32"/>
    <p:sldLayoutId id="2147483669" r:id="rId33"/>
    <p:sldLayoutId id="2147483697" r:id="rId34"/>
    <p:sldLayoutId id="2147483698" r:id="rId35"/>
    <p:sldLayoutId id="2147483678" r:id="rId36"/>
    <p:sldLayoutId id="2147483699" r:id="rId37"/>
    <p:sldLayoutId id="2147483700" r:id="rId38"/>
    <p:sldLayoutId id="2147483662" r:id="rId39"/>
    <p:sldLayoutId id="2147483701" r:id="rId40"/>
    <p:sldLayoutId id="2147483702" r:id="rId41"/>
    <p:sldLayoutId id="2147483663" r:id="rId42"/>
    <p:sldLayoutId id="2147483703" r:id="rId43"/>
    <p:sldLayoutId id="2147483704" r:id="rId44"/>
    <p:sldLayoutId id="2147483664" r:id="rId45"/>
    <p:sldLayoutId id="2147483705" r:id="rId46"/>
    <p:sldLayoutId id="2147483706" r:id="rId47"/>
    <p:sldLayoutId id="2147483665" r:id="rId48"/>
    <p:sldLayoutId id="2147483671" r:id="rId49"/>
    <p:sldLayoutId id="2147483707" r:id="rId50"/>
    <p:sldLayoutId id="2147483708" r:id="rId51"/>
    <p:sldLayoutId id="2147483670" r:id="rId52"/>
    <p:sldLayoutId id="2147483672" r:id="rId53"/>
    <p:sldLayoutId id="2147483674" r:id="rId54"/>
    <p:sldLayoutId id="2147483709" r:id="rId55"/>
    <p:sldLayoutId id="2147483710" r:id="rId56"/>
    <p:sldLayoutId id="2147483673" r:id="rId57"/>
    <p:sldLayoutId id="2147483654" r:id="rId58"/>
    <p:sldLayoutId id="2147483711" r:id="rId59"/>
    <p:sldLayoutId id="2147483712" r:id="rId60"/>
    <p:sldLayoutId id="2147483655" r:id="rId61"/>
    <p:sldLayoutId id="2147483713" r:id="rId62"/>
    <p:sldLayoutId id="2147483714" r:id="rId63"/>
    <p:sldLayoutId id="2147483715" r:id="rId64"/>
    <p:sldLayoutId id="2147483716" r:id="rId65"/>
    <p:sldLayoutId id="2147483718" r:id="rId66"/>
    <p:sldLayoutId id="2147483723" r:id="rId67"/>
    <p:sldLayoutId id="2147483724" r:id="rId68"/>
    <p:sldLayoutId id="2147483726" r:id="rId69"/>
    <p:sldLayoutId id="2147483729" r:id="rId70"/>
  </p:sldLayoutIdLst>
  <p:transition>
    <p:fade/>
  </p:transition>
  <p:hf hdr="0"/>
  <p:txStyles>
    <p:titleStyle>
      <a:lvl1pPr algn="l" defTabSz="685765" rtl="0" eaLnBrk="1" latinLnBrk="0" hangingPunct="1">
        <a:lnSpc>
          <a:spcPct val="90000"/>
        </a:lnSpc>
        <a:spcBef>
          <a:spcPct val="0"/>
        </a:spcBef>
        <a:buNone/>
        <a:defRPr sz="2600" b="1" kern="1200">
          <a:solidFill>
            <a:schemeClr val="accent1"/>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67.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67.xml"/><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jpg"/><Relationship Id="rId1" Type="http://schemas.openxmlformats.org/officeDocument/2006/relationships/slideLayout" Target="../slideLayouts/slideLayout6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4.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7.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65.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64.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66.xml"/><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C6C70-3B0C-690C-2FF8-30ECEE796F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2B5E60-AD83-A7CE-4AC3-0AF557FD3A25}"/>
              </a:ext>
            </a:extLst>
          </p:cNvPr>
          <p:cNvSpPr>
            <a:spLocks noGrp="1"/>
          </p:cNvSpPr>
          <p:nvPr>
            <p:ph type="ctrTitle"/>
          </p:nvPr>
        </p:nvSpPr>
        <p:spPr>
          <a:xfrm>
            <a:off x="317500" y="2165131"/>
            <a:ext cx="11512550" cy="2070538"/>
          </a:xfrm>
        </p:spPr>
        <p:txBody>
          <a:bodyPr anchor="ctr"/>
          <a:lstStyle/>
          <a:p>
            <a:pPr algn="ctr"/>
            <a:r>
              <a:rPr lang="en-GB" sz="3600" dirty="0">
                <a:solidFill>
                  <a:schemeClr val="tx2"/>
                </a:solidFill>
              </a:rPr>
              <a:t>Fitting models to data via simulation-based inference</a:t>
            </a:r>
          </a:p>
        </p:txBody>
      </p:sp>
      <p:sp>
        <p:nvSpPr>
          <p:cNvPr id="6" name="Text Placeholder 5">
            <a:extLst>
              <a:ext uri="{FF2B5EF4-FFF2-40B4-BE49-F238E27FC236}">
                <a16:creationId xmlns:a16="http://schemas.microsoft.com/office/drawing/2014/main" id="{D8590196-1683-86F1-9CB4-80E5FB8111EC}"/>
              </a:ext>
            </a:extLst>
          </p:cNvPr>
          <p:cNvSpPr>
            <a:spLocks noGrp="1"/>
          </p:cNvSpPr>
          <p:nvPr>
            <p:ph type="body" sz="quarter" idx="10"/>
          </p:nvPr>
        </p:nvSpPr>
        <p:spPr>
          <a:xfrm>
            <a:off x="330200" y="5789613"/>
            <a:ext cx="5579269" cy="740569"/>
          </a:xfrm>
        </p:spPr>
        <p:txBody>
          <a:bodyPr/>
          <a:lstStyle/>
          <a:p>
            <a:r>
              <a:rPr lang="en-US" dirty="0"/>
              <a:t>Calum Gabbutt</a:t>
            </a:r>
          </a:p>
          <a:p>
            <a:r>
              <a:rPr lang="en-US" dirty="0"/>
              <a:t>16/02/2026</a:t>
            </a:r>
          </a:p>
        </p:txBody>
      </p:sp>
    </p:spTree>
    <p:extLst>
      <p:ext uri="{BB962C8B-B14F-4D97-AF65-F5344CB8AC3E}">
        <p14:creationId xmlns:p14="http://schemas.microsoft.com/office/powerpoint/2010/main" val="2668266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A3804-36DA-420F-83C3-0980A68A76E5}"/>
              </a:ext>
            </a:extLst>
          </p:cNvPr>
          <p:cNvSpPr>
            <a:spLocks noGrp="1"/>
          </p:cNvSpPr>
          <p:nvPr>
            <p:ph type="title"/>
          </p:nvPr>
        </p:nvSpPr>
        <p:spPr/>
        <p:txBody>
          <a:bodyPr/>
          <a:lstStyle/>
          <a:p>
            <a:r>
              <a:rPr lang="en-GB" dirty="0"/>
              <a:t>MCMC techniques allow one to sample from the posterior without integrating</a:t>
            </a:r>
          </a:p>
        </p:txBody>
      </p:sp>
      <p:sp>
        <p:nvSpPr>
          <p:cNvPr id="3" name="Content Placeholder 2">
            <a:extLst>
              <a:ext uri="{FF2B5EF4-FFF2-40B4-BE49-F238E27FC236}">
                <a16:creationId xmlns:a16="http://schemas.microsoft.com/office/drawing/2014/main" id="{B0D58A56-FBF7-9EEA-096E-704C65FEC954}"/>
              </a:ext>
            </a:extLst>
          </p:cNvPr>
          <p:cNvSpPr>
            <a:spLocks noGrp="1"/>
          </p:cNvSpPr>
          <p:nvPr>
            <p:ph idx="1"/>
          </p:nvPr>
        </p:nvSpPr>
        <p:spPr>
          <a:xfrm>
            <a:off x="226297" y="1269993"/>
            <a:ext cx="5165748" cy="5189660"/>
          </a:xfrm>
        </p:spPr>
        <p:txBody>
          <a:bodyPr>
            <a:noAutofit/>
          </a:bodyPr>
          <a:lstStyle/>
          <a:p>
            <a:pPr marL="342900" indent="-342900">
              <a:buFont typeface="Arial" panose="020B0604020202020204" pitchFamily="34" charset="0"/>
              <a:buChar char="•"/>
            </a:pPr>
            <a:r>
              <a:rPr lang="en-GB" sz="2267" dirty="0"/>
              <a:t>Difficulty in calculating posterior comes in integrating the normalising constant</a:t>
            </a:r>
          </a:p>
          <a:p>
            <a:pPr marL="342900" indent="-342900">
              <a:buFont typeface="Arial" panose="020B0604020202020204" pitchFamily="34" charset="0"/>
              <a:buChar char="•"/>
            </a:pPr>
            <a:r>
              <a:rPr lang="en-GB" sz="2267" dirty="0"/>
              <a:t>Lots of Bayesian inference tools to sample from the posterior when likelihood is well defined, for example:</a:t>
            </a:r>
          </a:p>
          <a:p>
            <a:pPr marL="504882" lvl="2" indent="-342891"/>
            <a:r>
              <a:rPr lang="en-GB" sz="2267" dirty="0"/>
              <a:t>Markov Chain Monte Carlo techniques</a:t>
            </a:r>
          </a:p>
          <a:p>
            <a:pPr marL="1025641" lvl="3" indent="-342891"/>
            <a:r>
              <a:rPr lang="en-GB" sz="2267" dirty="0"/>
              <a:t>Metropolis-Hasting </a:t>
            </a:r>
          </a:p>
          <a:p>
            <a:pPr marL="1025641" lvl="3" indent="-342891"/>
            <a:r>
              <a:rPr lang="en-GB" sz="2267" dirty="0"/>
              <a:t>Gibbs sampling </a:t>
            </a:r>
          </a:p>
          <a:p>
            <a:pPr marL="1025641" lvl="3" indent="-342891"/>
            <a:r>
              <a:rPr lang="en-GB" sz="2267" dirty="0"/>
              <a:t>Hamiltonian Monte Carlo (HMC)</a:t>
            </a:r>
          </a:p>
          <a:p>
            <a:pPr marL="504882" lvl="2" indent="-342891"/>
            <a:r>
              <a:rPr lang="en-GB" sz="2267" dirty="0"/>
              <a:t>Nested sampling</a:t>
            </a:r>
          </a:p>
        </p:txBody>
      </p:sp>
      <p:sp>
        <p:nvSpPr>
          <p:cNvPr id="4" name="Slide Number Placeholder 3">
            <a:extLst>
              <a:ext uri="{FF2B5EF4-FFF2-40B4-BE49-F238E27FC236}">
                <a16:creationId xmlns:a16="http://schemas.microsoft.com/office/drawing/2014/main" id="{03814245-2EA6-1CD7-F583-C9901389E9D1}"/>
              </a:ext>
            </a:extLst>
          </p:cNvPr>
          <p:cNvSpPr>
            <a:spLocks noGrp="1"/>
          </p:cNvSpPr>
          <p:nvPr>
            <p:ph type="sldNum" sz="quarter" idx="4294967295"/>
          </p:nvPr>
        </p:nvSpPr>
        <p:spPr>
          <a:xfrm>
            <a:off x="10699753" y="377290"/>
            <a:ext cx="1291167" cy="324385"/>
          </a:xfrm>
        </p:spPr>
        <p:txBody>
          <a:bodyPr/>
          <a:lstStyle/>
          <a:p>
            <a:fld id="{F90E331C-8DD5-41DE-A1D8-42719F204B7E}" type="slidenum">
              <a:rPr lang="en-GB" smtClean="0"/>
              <a:pPr/>
              <a:t>10</a:t>
            </a:fld>
            <a:endParaRPr lang="en-GB"/>
          </a:p>
        </p:txBody>
      </p:sp>
      <p:pic>
        <p:nvPicPr>
          <p:cNvPr id="10" name="Picture 9" descr="A diagram of a person walking on a curve&#10;&#10;AI-generated content may be incorrect.">
            <a:extLst>
              <a:ext uri="{FF2B5EF4-FFF2-40B4-BE49-F238E27FC236}">
                <a16:creationId xmlns:a16="http://schemas.microsoft.com/office/drawing/2014/main" id="{6C500C18-05F8-3AFB-3B9C-38B94BE9E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8772" y="1701886"/>
            <a:ext cx="6993228" cy="3798405"/>
          </a:xfrm>
          <a:prstGeom prst="rect">
            <a:avLst/>
          </a:prstGeom>
        </p:spPr>
      </p:pic>
    </p:spTree>
    <p:extLst>
      <p:ext uri="{BB962C8B-B14F-4D97-AF65-F5344CB8AC3E}">
        <p14:creationId xmlns:p14="http://schemas.microsoft.com/office/powerpoint/2010/main" val="242059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C3474-3C1C-C439-0AC4-A0845050851C}"/>
              </a:ext>
            </a:extLst>
          </p:cNvPr>
          <p:cNvSpPr>
            <a:spLocks noGrp="1"/>
          </p:cNvSpPr>
          <p:nvPr>
            <p:ph type="title"/>
          </p:nvPr>
        </p:nvSpPr>
        <p:spPr/>
        <p:txBody>
          <a:bodyPr/>
          <a:lstStyle/>
          <a:p>
            <a:r>
              <a:rPr lang="en-GB" dirty="0"/>
              <a:t>Diagnostics are important to check that you’ve sampled from the correct posterior</a:t>
            </a:r>
          </a:p>
        </p:txBody>
      </p:sp>
      <p:pic>
        <p:nvPicPr>
          <p:cNvPr id="4" name="Content Placeholder 3" descr="Diagram&#10;&#10;Description automatically generated with low confidence">
            <a:extLst>
              <a:ext uri="{FF2B5EF4-FFF2-40B4-BE49-F238E27FC236}">
                <a16:creationId xmlns:a16="http://schemas.microsoft.com/office/drawing/2014/main" id="{039BDB02-535B-A42D-6CE0-629BBCA5B341}"/>
              </a:ext>
            </a:extLst>
          </p:cNvPr>
          <p:cNvPicPr>
            <a:picLocks noGrp="1" noChangeAspect="1"/>
          </p:cNvPicPr>
          <p:nvPr>
            <p:ph idx="1"/>
          </p:nvPr>
        </p:nvPicPr>
        <p:blipFill>
          <a:blip r:embed="rId2"/>
          <a:srcRect b="66303"/>
          <a:stretch>
            <a:fillRect/>
          </a:stretch>
        </p:blipFill>
        <p:spPr>
          <a:xfrm>
            <a:off x="115017" y="3622636"/>
            <a:ext cx="5999497" cy="2021682"/>
          </a:xfrm>
          <a:prstGeom prst="rect">
            <a:avLst/>
          </a:prstGeom>
        </p:spPr>
      </p:pic>
      <p:sp>
        <p:nvSpPr>
          <p:cNvPr id="6" name="Content Placeholder 2">
            <a:extLst>
              <a:ext uri="{FF2B5EF4-FFF2-40B4-BE49-F238E27FC236}">
                <a16:creationId xmlns:a16="http://schemas.microsoft.com/office/drawing/2014/main" id="{D1632A4C-A76A-E8FB-9172-D0FED5F71CEA}"/>
              </a:ext>
            </a:extLst>
          </p:cNvPr>
          <p:cNvSpPr txBox="1">
            <a:spLocks/>
          </p:cNvSpPr>
          <p:nvPr/>
        </p:nvSpPr>
        <p:spPr>
          <a:xfrm>
            <a:off x="226297" y="1786828"/>
            <a:ext cx="5776938" cy="1049137"/>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dirty="0"/>
              <a:t>Run multiple chains in parallel with different starting conditions </a:t>
            </a:r>
          </a:p>
          <a:p>
            <a:pPr marL="342900" indent="-342900">
              <a:buFont typeface="Arial" panose="020B0604020202020204" pitchFamily="34" charset="0"/>
              <a:buChar char="•"/>
            </a:pPr>
            <a:r>
              <a:rPr lang="en-GB" dirty="0"/>
              <a:t>If the chains display high autocorrelation, chains aren’t efficiently exploring the space</a:t>
            </a:r>
          </a:p>
          <a:p>
            <a:endParaRPr lang="en-GB" dirty="0"/>
          </a:p>
          <a:p>
            <a:endParaRPr lang="en-GB" dirty="0"/>
          </a:p>
        </p:txBody>
      </p:sp>
      <p:pic>
        <p:nvPicPr>
          <p:cNvPr id="7" name="Content Placeholder 5" descr="Chart, histogram&#10;&#10;Description automatically generated">
            <a:extLst>
              <a:ext uri="{FF2B5EF4-FFF2-40B4-BE49-F238E27FC236}">
                <a16:creationId xmlns:a16="http://schemas.microsoft.com/office/drawing/2014/main" id="{93CDED5B-FB0A-DEB1-1D58-3C27380B6985}"/>
              </a:ext>
            </a:extLst>
          </p:cNvPr>
          <p:cNvPicPr>
            <a:picLocks noChangeAspect="1"/>
          </p:cNvPicPr>
          <p:nvPr/>
        </p:nvPicPr>
        <p:blipFill>
          <a:blip r:embed="rId3"/>
          <a:stretch>
            <a:fillRect/>
          </a:stretch>
        </p:blipFill>
        <p:spPr>
          <a:xfrm>
            <a:off x="6985805" y="1307246"/>
            <a:ext cx="4734984" cy="3551238"/>
          </a:xfrm>
          <a:prstGeom prst="rect">
            <a:avLst/>
          </a:prstGeom>
        </p:spPr>
      </p:pic>
      <p:sp>
        <p:nvSpPr>
          <p:cNvPr id="8" name="Content Placeholder 2">
            <a:extLst>
              <a:ext uri="{FF2B5EF4-FFF2-40B4-BE49-F238E27FC236}">
                <a16:creationId xmlns:a16="http://schemas.microsoft.com/office/drawing/2014/main" id="{D8AA7BD0-76D2-CA99-2DEC-F1C867F9954D}"/>
              </a:ext>
            </a:extLst>
          </p:cNvPr>
          <p:cNvSpPr txBox="1">
            <a:spLocks/>
          </p:cNvSpPr>
          <p:nvPr/>
        </p:nvSpPr>
        <p:spPr>
          <a:xfrm>
            <a:off x="6985805" y="5119750"/>
            <a:ext cx="5165748" cy="1049137"/>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dirty="0"/>
              <a:t>Simulate data for every point in your posterior and check that the simulated data distribution contains the real data</a:t>
            </a:r>
          </a:p>
          <a:p>
            <a:endParaRPr lang="en-GB" dirty="0"/>
          </a:p>
        </p:txBody>
      </p:sp>
      <p:sp>
        <p:nvSpPr>
          <p:cNvPr id="3" name="TextBox 2">
            <a:extLst>
              <a:ext uri="{FF2B5EF4-FFF2-40B4-BE49-F238E27FC236}">
                <a16:creationId xmlns:a16="http://schemas.microsoft.com/office/drawing/2014/main" id="{59BD1743-3AF1-89C5-8180-4799A90B2990}"/>
              </a:ext>
            </a:extLst>
          </p:cNvPr>
          <p:cNvSpPr txBox="1"/>
          <p:nvPr/>
        </p:nvSpPr>
        <p:spPr>
          <a:xfrm>
            <a:off x="1534333" y="5828557"/>
            <a:ext cx="914400" cy="914400"/>
          </a:xfrm>
          <a:prstGeom prst="rect">
            <a:avLst/>
          </a:prstGeom>
          <a:noFill/>
        </p:spPr>
        <p:txBody>
          <a:bodyPr wrap="none" lIns="0" tIns="0" rIns="0" bIns="0" rtlCol="0">
            <a:noAutofit/>
          </a:bodyPr>
          <a:lstStyle/>
          <a:p>
            <a:pPr algn="l">
              <a:lnSpc>
                <a:spcPct val="105000"/>
              </a:lnSpc>
            </a:pPr>
            <a:r>
              <a:rPr lang="en-GB" sz="2400" dirty="0">
                <a:solidFill>
                  <a:schemeClr val="tx1"/>
                </a:solidFill>
              </a:rPr>
              <a:t>See Laura’s talk tomorrow!</a:t>
            </a:r>
          </a:p>
        </p:txBody>
      </p:sp>
    </p:spTree>
    <p:extLst>
      <p:ext uri="{BB962C8B-B14F-4D97-AF65-F5344CB8AC3E}">
        <p14:creationId xmlns:p14="http://schemas.microsoft.com/office/powerpoint/2010/main" val="10911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98B50-BD26-8D9E-CA5F-EF0FA5025B28}"/>
              </a:ext>
            </a:extLst>
          </p:cNvPr>
          <p:cNvSpPr>
            <a:spLocks noGrp="1"/>
          </p:cNvSpPr>
          <p:nvPr>
            <p:ph type="title"/>
          </p:nvPr>
        </p:nvSpPr>
        <p:spPr/>
        <p:txBody>
          <a:bodyPr/>
          <a:lstStyle/>
          <a:p>
            <a:r>
              <a:rPr lang="en-GB" dirty="0"/>
              <a:t>Use simulated data where you know the ground truth to check your inference’s robustness</a:t>
            </a:r>
          </a:p>
        </p:txBody>
      </p:sp>
      <p:pic>
        <p:nvPicPr>
          <p:cNvPr id="4" name="Content Placeholder 3" descr="A graph of different ageing and growth&#10;&#10;Description automatically generated with medium confidence">
            <a:extLst>
              <a:ext uri="{FF2B5EF4-FFF2-40B4-BE49-F238E27FC236}">
                <a16:creationId xmlns:a16="http://schemas.microsoft.com/office/drawing/2014/main" id="{05B922CC-63FF-37FD-6DD2-C0CDAF51DB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4726" y="801305"/>
            <a:ext cx="5847557" cy="5847557"/>
          </a:xfrm>
          <a:prstGeom prst="rect">
            <a:avLst/>
          </a:prstGeom>
        </p:spPr>
      </p:pic>
      <p:sp>
        <p:nvSpPr>
          <p:cNvPr id="5" name="TextBox 4">
            <a:extLst>
              <a:ext uri="{FF2B5EF4-FFF2-40B4-BE49-F238E27FC236}">
                <a16:creationId xmlns:a16="http://schemas.microsoft.com/office/drawing/2014/main" id="{1AFD276D-D106-A7E7-50D5-B2AD0564C265}"/>
              </a:ext>
            </a:extLst>
          </p:cNvPr>
          <p:cNvSpPr txBox="1"/>
          <p:nvPr/>
        </p:nvSpPr>
        <p:spPr>
          <a:xfrm>
            <a:off x="1200151" y="1782275"/>
            <a:ext cx="3000375" cy="3885615"/>
          </a:xfrm>
          <a:prstGeom prst="rect">
            <a:avLst/>
          </a:prstGeom>
          <a:noFill/>
        </p:spPr>
        <p:txBody>
          <a:bodyPr wrap="square" lIns="0" tIns="0" rIns="0" bIns="0" rtlCol="0">
            <a:spAutoFit/>
          </a:bodyPr>
          <a:lstStyle/>
          <a:p>
            <a:pPr marL="285750" indent="-285750" algn="l">
              <a:lnSpc>
                <a:spcPct val="105000"/>
              </a:lnSpc>
              <a:buFont typeface="Arial" panose="020B0604020202020204" pitchFamily="34" charset="0"/>
              <a:buChar char="•"/>
            </a:pPr>
            <a:r>
              <a:rPr lang="en-GB" sz="2200" dirty="0">
                <a:solidFill>
                  <a:schemeClr val="tx1"/>
                </a:solidFill>
              </a:rPr>
              <a:t>Pairs plots show the marginal posterior distribution</a:t>
            </a:r>
          </a:p>
          <a:p>
            <a:pPr marL="285750" indent="-285750" algn="l">
              <a:lnSpc>
                <a:spcPct val="105000"/>
              </a:lnSpc>
              <a:buFont typeface="Arial" panose="020B0604020202020204" pitchFamily="34" charset="0"/>
              <a:buChar char="•"/>
            </a:pPr>
            <a:r>
              <a:rPr lang="en-GB" sz="2200" dirty="0"/>
              <a:t>Can be used to check for correlations in your posterior</a:t>
            </a:r>
          </a:p>
          <a:p>
            <a:pPr marL="285750" indent="-285750" algn="l">
              <a:lnSpc>
                <a:spcPct val="105000"/>
              </a:lnSpc>
              <a:buFont typeface="Arial" panose="020B0604020202020204" pitchFamily="34" charset="0"/>
              <a:buChar char="•"/>
            </a:pPr>
            <a:r>
              <a:rPr lang="en-GB" sz="2200" dirty="0">
                <a:solidFill>
                  <a:schemeClr val="tx1"/>
                </a:solidFill>
              </a:rPr>
              <a:t>Compari</a:t>
            </a:r>
            <a:r>
              <a:rPr lang="en-GB" sz="2200" dirty="0"/>
              <a:t>son with the prior is important to check your parameters are informed by data</a:t>
            </a:r>
            <a:r>
              <a:rPr lang="en-GB" sz="2200" dirty="0">
                <a:solidFill>
                  <a:schemeClr val="tx1"/>
                </a:solidFill>
              </a:rPr>
              <a:t> </a:t>
            </a:r>
          </a:p>
        </p:txBody>
      </p:sp>
    </p:spTree>
    <p:extLst>
      <p:ext uri="{BB962C8B-B14F-4D97-AF65-F5344CB8AC3E}">
        <p14:creationId xmlns:p14="http://schemas.microsoft.com/office/powerpoint/2010/main" val="36355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6CF11-B7E7-00AC-BC69-0510BC688BDD}"/>
              </a:ext>
            </a:extLst>
          </p:cNvPr>
          <p:cNvSpPr>
            <a:spLocks noGrp="1"/>
          </p:cNvSpPr>
          <p:nvPr>
            <p:ph type="title"/>
          </p:nvPr>
        </p:nvSpPr>
        <p:spPr/>
        <p:txBody>
          <a:bodyPr/>
          <a:lstStyle/>
          <a:p>
            <a:r>
              <a:rPr lang="en-GB" dirty="0"/>
              <a:t>How to decide which model best fits the data?</a:t>
            </a:r>
          </a:p>
        </p:txBody>
      </p:sp>
      <p:pic>
        <p:nvPicPr>
          <p:cNvPr id="5" name="Picture 4" descr="A chart of graphs and diagrams&#10;&#10;AI-generated content may be incorrect.">
            <a:extLst>
              <a:ext uri="{FF2B5EF4-FFF2-40B4-BE49-F238E27FC236}">
                <a16:creationId xmlns:a16="http://schemas.microsoft.com/office/drawing/2014/main" id="{344B23A0-3EDE-202B-832D-3E7CBBF3EA7F}"/>
              </a:ext>
            </a:extLst>
          </p:cNvPr>
          <p:cNvPicPr>
            <a:picLocks noChangeAspect="1"/>
          </p:cNvPicPr>
          <p:nvPr/>
        </p:nvPicPr>
        <p:blipFill>
          <a:blip r:embed="rId2">
            <a:extLst>
              <a:ext uri="{28A0092B-C50C-407E-A947-70E740481C1C}">
                <a14:useLocalDpi xmlns:a14="http://schemas.microsoft.com/office/drawing/2010/main" val="0"/>
              </a:ext>
            </a:extLst>
          </a:blip>
          <a:srcRect l="3445" t="7289" r="67493" b="71378"/>
          <a:stretch>
            <a:fillRect/>
          </a:stretch>
        </p:blipFill>
        <p:spPr>
          <a:xfrm>
            <a:off x="124322" y="1638048"/>
            <a:ext cx="3710820" cy="4323285"/>
          </a:xfrm>
          <a:prstGeom prst="rect">
            <a:avLst/>
          </a:prstGeom>
        </p:spPr>
      </p:pic>
      <p:pic>
        <p:nvPicPr>
          <p:cNvPr id="6" name="Picture 5" descr="A chart of graphs and diagrams&#10;&#10;AI-generated content may be incorrect.">
            <a:extLst>
              <a:ext uri="{FF2B5EF4-FFF2-40B4-BE49-F238E27FC236}">
                <a16:creationId xmlns:a16="http://schemas.microsoft.com/office/drawing/2014/main" id="{56CD9ABD-B1CF-4885-0A2A-D49A244CEFF5}"/>
              </a:ext>
            </a:extLst>
          </p:cNvPr>
          <p:cNvPicPr>
            <a:picLocks noChangeAspect="1"/>
          </p:cNvPicPr>
          <p:nvPr/>
        </p:nvPicPr>
        <p:blipFill>
          <a:blip r:embed="rId2">
            <a:extLst>
              <a:ext uri="{28A0092B-C50C-407E-A947-70E740481C1C}">
                <a14:useLocalDpi xmlns:a14="http://schemas.microsoft.com/office/drawing/2010/main" val="0"/>
              </a:ext>
            </a:extLst>
          </a:blip>
          <a:srcRect l="67443" t="70468" r="1130" b="1891"/>
          <a:stretch>
            <a:fillRect/>
          </a:stretch>
        </p:blipFill>
        <p:spPr>
          <a:xfrm>
            <a:off x="3835142" y="1027167"/>
            <a:ext cx="4012898" cy="5601570"/>
          </a:xfrm>
          <a:prstGeom prst="rect">
            <a:avLst/>
          </a:prstGeom>
        </p:spPr>
      </p:pic>
      <p:sp>
        <p:nvSpPr>
          <p:cNvPr id="7" name="TextBox 6">
            <a:extLst>
              <a:ext uri="{FF2B5EF4-FFF2-40B4-BE49-F238E27FC236}">
                <a16:creationId xmlns:a16="http://schemas.microsoft.com/office/drawing/2014/main" id="{83E828DA-665E-B6D2-AF5C-DE3A3CB165B3}"/>
              </a:ext>
            </a:extLst>
          </p:cNvPr>
          <p:cNvSpPr txBox="1"/>
          <p:nvPr/>
        </p:nvSpPr>
        <p:spPr>
          <a:xfrm>
            <a:off x="491833" y="4689872"/>
            <a:ext cx="0" cy="0"/>
          </a:xfrm>
          <a:prstGeom prst="rect">
            <a:avLst/>
          </a:prstGeom>
          <a:noFill/>
        </p:spPr>
        <p:txBody>
          <a:bodyPr wrap="none" lIns="0" tIns="0" rIns="0" bIns="0" rtlCol="0">
            <a:noAutofit/>
          </a:bodyPr>
          <a:lstStyle/>
          <a:p>
            <a:pPr algn="l">
              <a:lnSpc>
                <a:spcPct val="105000"/>
              </a:lnSpc>
            </a:pPr>
            <a:endParaRPr lang="en-GB" sz="1600" dirty="0">
              <a:solidFill>
                <a:schemeClr val="tx1"/>
              </a:solidFill>
            </a:endParaRPr>
          </a:p>
        </p:txBody>
      </p:sp>
      <p:sp>
        <p:nvSpPr>
          <p:cNvPr id="8" name="Rectangle 7">
            <a:extLst>
              <a:ext uri="{FF2B5EF4-FFF2-40B4-BE49-F238E27FC236}">
                <a16:creationId xmlns:a16="http://schemas.microsoft.com/office/drawing/2014/main" id="{717C9EEC-ACDC-5360-18A3-35F3F82FF16D}"/>
              </a:ext>
            </a:extLst>
          </p:cNvPr>
          <p:cNvSpPr/>
          <p:nvPr/>
        </p:nvSpPr>
        <p:spPr>
          <a:xfrm>
            <a:off x="4000259" y="959147"/>
            <a:ext cx="3384150" cy="678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3" name="Content Placeholder 2">
            <a:extLst>
              <a:ext uri="{FF2B5EF4-FFF2-40B4-BE49-F238E27FC236}">
                <a16:creationId xmlns:a16="http://schemas.microsoft.com/office/drawing/2014/main" id="{64D3BFF0-035A-4170-2BF4-06D6FB493407}"/>
              </a:ext>
            </a:extLst>
          </p:cNvPr>
          <p:cNvSpPr>
            <a:spLocks noGrp="1"/>
          </p:cNvSpPr>
          <p:nvPr>
            <p:ph idx="1"/>
          </p:nvPr>
        </p:nvSpPr>
        <p:spPr>
          <a:xfrm>
            <a:off x="8121647" y="1524508"/>
            <a:ext cx="3907473" cy="4603160"/>
          </a:xfrm>
        </p:spPr>
        <p:txBody>
          <a:bodyPr/>
          <a:lstStyle/>
          <a:p>
            <a:pPr marL="342900" indent="-342900">
              <a:buFont typeface="Arial" panose="020B0604020202020204" pitchFamily="34" charset="0"/>
              <a:buChar char="•"/>
            </a:pPr>
            <a:r>
              <a:rPr lang="en-GB" sz="2400" dirty="0"/>
              <a:t>A complex model with lots of free parameters will typically do a better job of fitting data, at the risk of overfitting</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How can we balance complexity vs model fit?</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Jon and Lloyd will tackle this problem in detail</a:t>
            </a:r>
          </a:p>
          <a:p>
            <a:endParaRPr lang="en-GB" dirty="0"/>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286560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2381-8938-1481-A9E2-2EF905ABB013}"/>
              </a:ext>
            </a:extLst>
          </p:cNvPr>
          <p:cNvSpPr>
            <a:spLocks noGrp="1"/>
          </p:cNvSpPr>
          <p:nvPr>
            <p:ph type="title"/>
          </p:nvPr>
        </p:nvSpPr>
        <p:spPr/>
        <p:txBody>
          <a:bodyPr/>
          <a:lstStyle/>
          <a:p>
            <a:r>
              <a:rPr lang="en-GB" dirty="0"/>
              <a:t>What if we don’t have a likelihood?</a:t>
            </a:r>
          </a:p>
        </p:txBody>
      </p:sp>
      <p:sp>
        <p:nvSpPr>
          <p:cNvPr id="4" name="Date Placeholder 3">
            <a:extLst>
              <a:ext uri="{FF2B5EF4-FFF2-40B4-BE49-F238E27FC236}">
                <a16:creationId xmlns:a16="http://schemas.microsoft.com/office/drawing/2014/main" id="{FAB1DDEF-D903-458E-3530-A8E283AB47A5}"/>
              </a:ext>
            </a:extLst>
          </p:cNvPr>
          <p:cNvSpPr>
            <a:spLocks noGrp="1"/>
          </p:cNvSpPr>
          <p:nvPr>
            <p:ph type="dt" sz="half" idx="10"/>
          </p:nvPr>
        </p:nvSpPr>
        <p:spPr/>
        <p:txBody>
          <a:bodyPr/>
          <a:lstStyle/>
          <a:p>
            <a:fld id="{1909EB68-C59E-43E1-8BB1-D5E2B5D0AFC4}" type="datetime1">
              <a:rPr lang="en-GB" smtClean="0"/>
              <a:t>10/02/2026</a:t>
            </a:fld>
            <a:endParaRPr lang="en-GB" dirty="0"/>
          </a:p>
        </p:txBody>
      </p:sp>
      <p:pic>
        <p:nvPicPr>
          <p:cNvPr id="7" name="Picture 6" descr="A diagram of a model&#10;&#10;AI-generated content may be incorrect.">
            <a:extLst>
              <a:ext uri="{FF2B5EF4-FFF2-40B4-BE49-F238E27FC236}">
                <a16:creationId xmlns:a16="http://schemas.microsoft.com/office/drawing/2014/main" id="{E9B065DD-2746-BC23-7ACF-A3CB91BC93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452" y="1036276"/>
            <a:ext cx="9211368" cy="4785448"/>
          </a:xfrm>
          <a:prstGeom prst="rect">
            <a:avLst/>
          </a:prstGeom>
        </p:spPr>
      </p:pic>
      <p:sp>
        <p:nvSpPr>
          <p:cNvPr id="12" name="TextBox 11">
            <a:extLst>
              <a:ext uri="{FF2B5EF4-FFF2-40B4-BE49-F238E27FC236}">
                <a16:creationId xmlns:a16="http://schemas.microsoft.com/office/drawing/2014/main" id="{880DAB45-C42B-3D75-A511-DCD374A0C7DF}"/>
              </a:ext>
            </a:extLst>
          </p:cNvPr>
          <p:cNvSpPr txBox="1"/>
          <p:nvPr/>
        </p:nvSpPr>
        <p:spPr>
          <a:xfrm>
            <a:off x="9270234" y="3429000"/>
            <a:ext cx="2742230" cy="1526380"/>
          </a:xfrm>
          <a:prstGeom prst="rect">
            <a:avLst/>
          </a:prstGeom>
          <a:noFill/>
        </p:spPr>
        <p:txBody>
          <a:bodyPr wrap="square">
            <a:spAutoFit/>
          </a:bodyPr>
          <a:lstStyle/>
          <a:p>
            <a:pPr algn="l">
              <a:lnSpc>
                <a:spcPct val="105000"/>
              </a:lnSpc>
            </a:pPr>
            <a:r>
              <a:rPr lang="en-GB" sz="1800" dirty="0"/>
              <a:t>It is often easier to simulate a complex system than it is to write down the corresponding likelihood function</a:t>
            </a:r>
          </a:p>
        </p:txBody>
      </p:sp>
    </p:spTree>
    <p:extLst>
      <p:ext uri="{BB962C8B-B14F-4D97-AF65-F5344CB8AC3E}">
        <p14:creationId xmlns:p14="http://schemas.microsoft.com/office/powerpoint/2010/main" val="3674677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FD9D52-6161-58C1-0FC6-DC4805E736A6}"/>
              </a:ext>
            </a:extLst>
          </p:cNvPr>
          <p:cNvSpPr>
            <a:spLocks noGrp="1"/>
          </p:cNvSpPr>
          <p:nvPr>
            <p:ph type="body" sz="quarter" idx="13"/>
          </p:nvPr>
        </p:nvSpPr>
        <p:spPr>
          <a:xfrm>
            <a:off x="199933" y="397050"/>
            <a:ext cx="5228102" cy="1631719"/>
          </a:xfrm>
        </p:spPr>
        <p:txBody>
          <a:bodyPr/>
          <a:lstStyle/>
          <a:p>
            <a:r>
              <a:rPr lang="en-GB" sz="2600" b="1" dirty="0">
                <a:solidFill>
                  <a:schemeClr val="tx2"/>
                </a:solidFill>
              </a:rPr>
              <a:t>Simulations can be used to model complex systems</a:t>
            </a:r>
          </a:p>
        </p:txBody>
      </p:sp>
      <p:sp>
        <p:nvSpPr>
          <p:cNvPr id="3" name="Content Placeholder 2">
            <a:extLst>
              <a:ext uri="{FF2B5EF4-FFF2-40B4-BE49-F238E27FC236}">
                <a16:creationId xmlns:a16="http://schemas.microsoft.com/office/drawing/2014/main" id="{09C9C62B-B891-7860-6D27-15B4432E06B9}"/>
              </a:ext>
            </a:extLst>
          </p:cNvPr>
          <p:cNvSpPr>
            <a:spLocks noGrp="1"/>
          </p:cNvSpPr>
          <p:nvPr>
            <p:ph idx="1"/>
          </p:nvPr>
        </p:nvSpPr>
        <p:spPr>
          <a:xfrm>
            <a:off x="326305" y="1575881"/>
            <a:ext cx="4825243" cy="4885070"/>
          </a:xfrm>
        </p:spPr>
        <p:txBody>
          <a:bodyPr>
            <a:normAutofit/>
          </a:bodyPr>
          <a:lstStyle/>
          <a:p>
            <a:r>
              <a:rPr lang="en-GB" b="1" dirty="0"/>
              <a:t>Approximate Bayesian Computation (ABC)</a:t>
            </a:r>
          </a:p>
          <a:p>
            <a:pPr marL="380990" indent="-380990">
              <a:buFont typeface="Arial" panose="020B0604020202020204" pitchFamily="34" charset="0"/>
              <a:buChar char="•"/>
            </a:pPr>
            <a:r>
              <a:rPr lang="en-GB" dirty="0"/>
              <a:t>Use your model to simulate some data for a given set of parameters </a:t>
            </a:r>
          </a:p>
          <a:p>
            <a:pPr marL="380990" indent="-380990">
              <a:buFont typeface="Arial" panose="020B0604020202020204" pitchFamily="34" charset="0"/>
              <a:buChar char="•"/>
            </a:pPr>
            <a:r>
              <a:rPr lang="en-GB" dirty="0"/>
              <a:t>Compare the simulated data to real data and keep parameters that give similar simulations</a:t>
            </a:r>
          </a:p>
          <a:p>
            <a:pPr marL="380990" indent="-380990">
              <a:buFont typeface="Arial" panose="020B0604020202020204" pitchFamily="34" charset="0"/>
              <a:buChar char="•"/>
            </a:pPr>
            <a:r>
              <a:rPr lang="en-GB" dirty="0"/>
              <a:t>Repeat</a:t>
            </a:r>
          </a:p>
          <a:p>
            <a:pPr marL="380990" indent="-380990">
              <a:buFont typeface="Arial" panose="020B0604020202020204" pitchFamily="34" charset="0"/>
              <a:buChar char="•"/>
            </a:pPr>
            <a:r>
              <a:rPr lang="en-GB" dirty="0"/>
              <a:t>The set of parameters that have been accepted constitute your “fit”</a:t>
            </a:r>
          </a:p>
          <a:p>
            <a:pPr marL="380990" indent="-38099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504787C8-8891-E70C-0695-54696FEEA0D1}"/>
              </a:ext>
            </a:extLst>
          </p:cNvPr>
          <p:cNvSpPr>
            <a:spLocks noGrp="1"/>
          </p:cNvSpPr>
          <p:nvPr>
            <p:ph type="sldNum" sz="quarter" idx="12"/>
          </p:nvPr>
        </p:nvSpPr>
        <p:spPr/>
        <p:txBody>
          <a:bodyPr/>
          <a:lstStyle/>
          <a:p>
            <a:fld id="{B9B2A88A-9ECB-DF45-A377-2575079D0564}" type="slidenum">
              <a:rPr lang="en-GB" smtClean="0"/>
              <a:pPr/>
              <a:t>15</a:t>
            </a:fld>
            <a:endParaRPr lang="en-GB" dirty="0"/>
          </a:p>
        </p:txBody>
      </p:sp>
      <p:pic>
        <p:nvPicPr>
          <p:cNvPr id="7" name="Picture 6">
            <a:extLst>
              <a:ext uri="{FF2B5EF4-FFF2-40B4-BE49-F238E27FC236}">
                <a16:creationId xmlns:a16="http://schemas.microsoft.com/office/drawing/2014/main" id="{FE1A6674-FC62-CAAC-7827-ECDC2004BF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7405" y="397050"/>
            <a:ext cx="6494595" cy="6408000"/>
          </a:xfrm>
          <a:prstGeom prst="rect">
            <a:avLst/>
          </a:prstGeom>
        </p:spPr>
      </p:pic>
    </p:spTree>
    <p:extLst>
      <p:ext uri="{BB962C8B-B14F-4D97-AF65-F5344CB8AC3E}">
        <p14:creationId xmlns:p14="http://schemas.microsoft.com/office/powerpoint/2010/main" val="1087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D8E4F95-35A0-D846-B2DC-3A00142DA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03" y="1387494"/>
            <a:ext cx="5842000" cy="4381500"/>
          </a:xfrm>
          <a:prstGeom prst="rect">
            <a:avLst/>
          </a:prstGeom>
        </p:spPr>
      </p:pic>
      <p:pic>
        <p:nvPicPr>
          <p:cNvPr id="10" name="Picture 9">
            <a:extLst>
              <a:ext uri="{FF2B5EF4-FFF2-40B4-BE49-F238E27FC236}">
                <a16:creationId xmlns:a16="http://schemas.microsoft.com/office/drawing/2014/main" id="{CF05B994-93BD-4740-9EE5-FB69D59FA1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103" y="1386915"/>
            <a:ext cx="5842000" cy="4381500"/>
          </a:xfrm>
          <a:prstGeom prst="rect">
            <a:avLst/>
          </a:prstGeom>
        </p:spPr>
      </p:pic>
      <p:sp>
        <p:nvSpPr>
          <p:cNvPr id="2" name="Title 1">
            <a:extLst>
              <a:ext uri="{FF2B5EF4-FFF2-40B4-BE49-F238E27FC236}">
                <a16:creationId xmlns:a16="http://schemas.microsoft.com/office/drawing/2014/main" id="{0403B6A1-15B5-CD44-B4C4-04F12DED0C4A}"/>
              </a:ext>
            </a:extLst>
          </p:cNvPr>
          <p:cNvSpPr>
            <a:spLocks noGrp="1"/>
          </p:cNvSpPr>
          <p:nvPr>
            <p:ph type="title"/>
          </p:nvPr>
        </p:nvSpPr>
        <p:spPr/>
        <p:txBody>
          <a:bodyPr/>
          <a:lstStyle/>
          <a:p>
            <a:r>
              <a:rPr lang="en-GB" cap="none" dirty="0"/>
              <a:t>Distance metrics quantify how similar simulated </a:t>
            </a:r>
            <a:r>
              <a:rPr lang="en-GB" dirty="0"/>
              <a:t>data is to real data</a:t>
            </a:r>
            <a:endParaRPr lang="en-GB" cap="non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764339-F956-E244-B4BC-06DDFAC66383}"/>
                  </a:ext>
                </a:extLst>
              </p:cNvPr>
              <p:cNvSpPr>
                <a:spLocks noGrp="1"/>
              </p:cNvSpPr>
              <p:nvPr>
                <p:ph idx="1"/>
              </p:nvPr>
            </p:nvSpPr>
            <p:spPr>
              <a:xfrm>
                <a:off x="838200" y="1122216"/>
                <a:ext cx="11090448" cy="4910896"/>
              </a:xfrm>
            </p:spPr>
            <p:txBody>
              <a:bodyPr/>
              <a:lstStyle/>
              <a:p>
                <a:r>
                  <a:rPr lang="en-GB" dirty="0">
                    <a:solidFill>
                      <a:schemeClr val="tx1"/>
                    </a:solidFill>
                  </a:rPr>
                  <a:t>To compare simulated data to real data, we need some distance function to compare the observed data (</a:t>
                </a:r>
                <a14:m>
                  <m:oMath xmlns:m="http://schemas.openxmlformats.org/officeDocument/2006/math">
                    <m:r>
                      <a:rPr lang="en-GB" i="1">
                        <a:solidFill>
                          <a:schemeClr val="tx1"/>
                        </a:solidFill>
                        <a:latin typeface="Cambria Math" panose="02040503050406030204" pitchFamily="18" charset="0"/>
                        <a:ea typeface="Cambria Math" panose="02040503050406030204" pitchFamily="18" charset="0"/>
                      </a:rPr>
                      <m:t>𝑋</m:t>
                    </m:r>
                  </m:oMath>
                </a14:m>
                <a:r>
                  <a:rPr lang="en-GB" dirty="0">
                    <a:solidFill>
                      <a:schemeClr val="tx1"/>
                    </a:solidFill>
                  </a:rPr>
                  <a:t>) to the simulated data (</a:t>
                </a:r>
                <a14:m>
                  <m:oMath xmlns:m="http://schemas.openxmlformats.org/officeDocument/2006/math">
                    <m:r>
                      <a:rPr lang="en-GB" i="1">
                        <a:solidFill>
                          <a:schemeClr val="tx1"/>
                        </a:solidFill>
                        <a:latin typeface="Cambria Math" panose="02040503050406030204" pitchFamily="18" charset="0"/>
                        <a:ea typeface="Cambria Math" panose="02040503050406030204" pitchFamily="18" charset="0"/>
                      </a:rPr>
                      <m:t>𝑌</m:t>
                    </m:r>
                  </m:oMath>
                </a14:m>
                <a:r>
                  <a:rPr lang="en-GB" dirty="0">
                    <a:solidFill>
                      <a:schemeClr val="tx1"/>
                    </a:solidFill>
                  </a:rPr>
                  <a:t>) for parameters </a:t>
                </a:r>
                <a14:m>
                  <m:oMath xmlns:m="http://schemas.openxmlformats.org/officeDocument/2006/math">
                    <m:r>
                      <m:rPr>
                        <m:brk m:alnAt="7"/>
                      </m:rPr>
                      <a:rPr lang="en-GB" i="1">
                        <a:solidFill>
                          <a:schemeClr val="tx1"/>
                        </a:solidFill>
                        <a:latin typeface="Cambria Math" panose="02040503050406030204" pitchFamily="18" charset="0"/>
                        <a:ea typeface="Cambria Math" panose="02040503050406030204" pitchFamily="18" charset="0"/>
                      </a:rPr>
                      <m:t>𝜃</m:t>
                    </m:r>
                  </m:oMath>
                </a14:m>
                <a:r>
                  <a:rPr lang="en-GB" dirty="0">
                    <a:solidFill>
                      <a:schemeClr val="tx1"/>
                    </a:solidFill>
                  </a:rPr>
                  <a:t>:</a:t>
                </a:r>
              </a:p>
              <a:p>
                <a:endParaRPr lang="en-GB" dirty="0">
                  <a:solidFill>
                    <a:schemeClr val="tx1"/>
                  </a:solidFill>
                </a:endParaRPr>
              </a:p>
              <a:p>
                <a:r>
                  <a:rPr lang="en-GB" b="1" dirty="0">
                    <a:solidFill>
                      <a:schemeClr val="tx1"/>
                    </a:solidFill>
                  </a:rPr>
                  <a:t>Absolute difference</a:t>
                </a:r>
              </a:p>
              <a:p>
                <a:pPr algn="ctr"/>
                <a14:m>
                  <m:oMathPara xmlns:m="http://schemas.openxmlformats.org/officeDocument/2006/math">
                    <m:oMathParaPr>
                      <m:jc m:val="centerGroup"/>
                    </m:oMathParaPr>
                    <m:oMath xmlns:m="http://schemas.openxmlformats.org/officeDocument/2006/math">
                      <m:nary>
                        <m:naryPr>
                          <m:chr m:val="∑"/>
                          <m:supHide m:val="on"/>
                          <m:ctrlPr>
                            <a:rPr lang="en-GB" b="0" i="1" smtClean="0">
                              <a:solidFill>
                                <a:schemeClr val="tx1"/>
                              </a:solidFill>
                              <a:latin typeface="Cambria Math" panose="02040503050406030204" pitchFamily="18" charset="0"/>
                              <a:ea typeface="Cambria Math" panose="02040503050406030204" pitchFamily="18" charset="0"/>
                            </a:rPr>
                          </m:ctrlPr>
                        </m:naryPr>
                        <m:sub>
                          <m:r>
                            <m:rPr>
                              <m:brk m:alnAt="7"/>
                            </m:rPr>
                            <a:rPr lang="en-GB" b="0" i="1" smtClean="0">
                              <a:solidFill>
                                <a:schemeClr val="tx1"/>
                              </a:solidFill>
                              <a:latin typeface="Cambria Math" panose="02040503050406030204" pitchFamily="18" charset="0"/>
                              <a:ea typeface="Cambria Math" panose="02040503050406030204" pitchFamily="18" charset="0"/>
                            </a:rPr>
                            <m:t>𝜃</m:t>
                          </m:r>
                        </m:sub>
                        <m:sup/>
                        <m:e>
                          <m:d>
                            <m:dPr>
                              <m:begChr m:val="|"/>
                              <m:endChr m:val="|"/>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𝑋</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r>
                                <a:rPr lang="en-GB" b="0"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𝑌</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e>
                          </m:d>
                        </m:e>
                      </m:nary>
                    </m:oMath>
                  </m:oMathPara>
                </a14:m>
                <a:endParaRPr lang="en-GB" dirty="0">
                  <a:solidFill>
                    <a:schemeClr val="tx1"/>
                  </a:solidFill>
                </a:endParaRPr>
              </a:p>
              <a:p>
                <a:r>
                  <a:rPr lang="en-GB" b="1" dirty="0" err="1">
                    <a:solidFill>
                      <a:schemeClr val="tx1"/>
                    </a:solidFill>
                  </a:rPr>
                  <a:t>Kullback-Leibler</a:t>
                </a:r>
                <a:r>
                  <a:rPr lang="en-GB" b="1" dirty="0">
                    <a:solidFill>
                      <a:schemeClr val="tx1"/>
                    </a:solidFill>
                  </a:rPr>
                  <a:t> divergence</a:t>
                </a:r>
              </a:p>
              <a:p>
                <a:pPr algn="ctr"/>
                <a14:m>
                  <m:oMathPara xmlns:m="http://schemas.openxmlformats.org/officeDocument/2006/math">
                    <m:oMathParaPr>
                      <m:jc m:val="centerGroup"/>
                    </m:oMathParaPr>
                    <m:oMath xmlns:m="http://schemas.openxmlformats.org/officeDocument/2006/math">
                      <m:nary>
                        <m:naryPr>
                          <m:chr m:val="∑"/>
                          <m:supHide m:val="on"/>
                          <m:ctrlPr>
                            <a:rPr lang="en-GB" i="1" smtClean="0">
                              <a:solidFill>
                                <a:schemeClr val="tx1"/>
                              </a:solidFill>
                              <a:latin typeface="Cambria Math" panose="02040503050406030204" pitchFamily="18" charset="0"/>
                              <a:ea typeface="Cambria Math" panose="02040503050406030204" pitchFamily="18" charset="0"/>
                            </a:rPr>
                          </m:ctrlPr>
                        </m:naryPr>
                        <m:sub>
                          <m:r>
                            <m:rPr>
                              <m:brk m:alnAt="7"/>
                            </m:rPr>
                            <a:rPr lang="en-GB" i="1">
                              <a:solidFill>
                                <a:schemeClr val="tx1"/>
                              </a:solidFill>
                              <a:latin typeface="Cambria Math" panose="02040503050406030204" pitchFamily="18" charset="0"/>
                              <a:ea typeface="Cambria Math" panose="02040503050406030204" pitchFamily="18" charset="0"/>
                            </a:rPr>
                            <m:t>𝜃</m:t>
                          </m:r>
                        </m:sub>
                        <m:sup/>
                        <m:e>
                          <m:r>
                            <a:rPr lang="en-GB" b="0" i="1" smtClean="0">
                              <a:solidFill>
                                <a:schemeClr val="tx1"/>
                              </a:solidFill>
                              <a:latin typeface="Cambria Math" panose="02040503050406030204" pitchFamily="18" charset="0"/>
                              <a:ea typeface="Cambria Math" panose="02040503050406030204" pitchFamily="18" charset="0"/>
                            </a:rPr>
                            <m:t>𝑋</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func>
                            <m:funcPr>
                              <m:ctrlPr>
                                <a:rPr lang="en-GB" b="0" i="1" smtClean="0">
                                  <a:solidFill>
                                    <a:schemeClr val="tx1"/>
                                  </a:solidFill>
                                  <a:latin typeface="Cambria Math" panose="02040503050406030204" pitchFamily="18" charset="0"/>
                                  <a:ea typeface="Cambria Math" panose="02040503050406030204" pitchFamily="18" charset="0"/>
                                </a:rPr>
                              </m:ctrlPr>
                            </m:funcPr>
                            <m:fName>
                              <m:r>
                                <m:rPr>
                                  <m:sty m:val="p"/>
                                </m:rPr>
                                <a:rPr lang="en-GB" b="0" i="0" smtClean="0">
                                  <a:solidFill>
                                    <a:schemeClr val="tx1"/>
                                  </a:solidFill>
                                  <a:latin typeface="Cambria Math" panose="02040503050406030204" pitchFamily="18" charset="0"/>
                                  <a:ea typeface="Cambria Math" panose="02040503050406030204" pitchFamily="18" charset="0"/>
                                </a:rPr>
                                <m:t>log</m:t>
                              </m:r>
                            </m:fName>
                            <m:e>
                              <m:d>
                                <m:dPr>
                                  <m:ctrlPr>
                                    <a:rPr lang="en-GB" b="0" i="1" smtClean="0">
                                      <a:solidFill>
                                        <a:schemeClr val="tx1"/>
                                      </a:solidFill>
                                      <a:latin typeface="Cambria Math" panose="02040503050406030204" pitchFamily="18" charset="0"/>
                                      <a:ea typeface="Cambria Math" panose="02040503050406030204" pitchFamily="18" charset="0"/>
                                    </a:rPr>
                                  </m:ctrlPr>
                                </m:dPr>
                                <m:e>
                                  <m:f>
                                    <m:fPr>
                                      <m:ctrlPr>
                                        <a:rPr lang="en-GB" b="0" i="1" smtClean="0">
                                          <a:solidFill>
                                            <a:schemeClr val="tx1"/>
                                          </a:solidFill>
                                          <a:latin typeface="Cambria Math" panose="02040503050406030204" pitchFamily="18" charset="0"/>
                                          <a:ea typeface="Cambria Math" panose="02040503050406030204" pitchFamily="18" charset="0"/>
                                        </a:rPr>
                                      </m:ctrlPr>
                                    </m:fPr>
                                    <m:num>
                                      <m:r>
                                        <a:rPr lang="en-GB" b="0" i="1" smtClean="0">
                                          <a:solidFill>
                                            <a:schemeClr val="tx1"/>
                                          </a:solidFill>
                                          <a:latin typeface="Cambria Math" panose="02040503050406030204" pitchFamily="18" charset="0"/>
                                          <a:ea typeface="Cambria Math" panose="02040503050406030204" pitchFamily="18" charset="0"/>
                                        </a:rPr>
                                        <m:t>𝑋</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num>
                                    <m:den>
                                      <m:r>
                                        <a:rPr lang="en-GB" b="0" i="1" smtClean="0">
                                          <a:solidFill>
                                            <a:schemeClr val="tx1"/>
                                          </a:solidFill>
                                          <a:latin typeface="Cambria Math" panose="02040503050406030204" pitchFamily="18" charset="0"/>
                                          <a:ea typeface="Cambria Math" panose="02040503050406030204" pitchFamily="18" charset="0"/>
                                        </a:rPr>
                                        <m:t>𝑌</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den>
                                  </m:f>
                                </m:e>
                              </m:d>
                              <m:r>
                                <a:rPr lang="en-GB" b="0" i="1" smtClean="0">
                                  <a:solidFill>
                                    <a:schemeClr val="tx1"/>
                                  </a:solidFill>
                                  <a:latin typeface="Cambria Math" panose="02040503050406030204" pitchFamily="18" charset="0"/>
                                  <a:ea typeface="Cambria Math" panose="02040503050406030204" pitchFamily="18" charset="0"/>
                                </a:rPr>
                                <m:t>=</m:t>
                              </m:r>
                            </m:e>
                          </m:func>
                        </m:e>
                      </m:nary>
                      <m:nary>
                        <m:naryPr>
                          <m:limLoc m:val="undOvr"/>
                          <m:subHide m:val="on"/>
                          <m:supHide m:val="on"/>
                          <m:ctrlPr>
                            <a:rPr lang="en-GB" i="1" smtClean="0">
                              <a:solidFill>
                                <a:schemeClr val="tx1"/>
                              </a:solidFill>
                              <a:latin typeface="Cambria Math" panose="02040503050406030204" pitchFamily="18" charset="0"/>
                              <a:ea typeface="Cambria Math" panose="02040503050406030204" pitchFamily="18" charset="0"/>
                            </a:rPr>
                          </m:ctrlPr>
                        </m:naryPr>
                        <m:sub/>
                        <m:sup/>
                        <m:e>
                          <m:r>
                            <a:rPr lang="en-GB" b="0" i="1" smtClean="0">
                              <a:solidFill>
                                <a:schemeClr val="tx1"/>
                              </a:solidFill>
                              <a:latin typeface="Cambria Math" panose="02040503050406030204" pitchFamily="18" charset="0"/>
                              <a:ea typeface="Cambria Math" panose="02040503050406030204" pitchFamily="18" charset="0"/>
                            </a:rPr>
                            <m:t>𝑥</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func>
                            <m:funcPr>
                              <m:ctrlPr>
                                <a:rPr lang="en-GB" b="0" i="1" smtClean="0">
                                  <a:solidFill>
                                    <a:schemeClr val="tx1"/>
                                  </a:solidFill>
                                  <a:latin typeface="Cambria Math" panose="02040503050406030204" pitchFamily="18" charset="0"/>
                                  <a:ea typeface="Cambria Math" panose="02040503050406030204" pitchFamily="18" charset="0"/>
                                </a:rPr>
                              </m:ctrlPr>
                            </m:funcPr>
                            <m:fName>
                              <m:r>
                                <m:rPr>
                                  <m:sty m:val="p"/>
                                </m:rPr>
                                <a:rPr lang="en-GB" b="0" i="0" smtClean="0">
                                  <a:solidFill>
                                    <a:schemeClr val="tx1"/>
                                  </a:solidFill>
                                  <a:latin typeface="Cambria Math" panose="02040503050406030204" pitchFamily="18" charset="0"/>
                                  <a:ea typeface="Cambria Math" panose="02040503050406030204" pitchFamily="18" charset="0"/>
                                </a:rPr>
                                <m:t>log</m:t>
                              </m:r>
                            </m:fName>
                            <m:e>
                              <m:d>
                                <m:dPr>
                                  <m:ctrlPr>
                                    <a:rPr lang="en-GB" b="0" i="1" smtClean="0">
                                      <a:solidFill>
                                        <a:schemeClr val="tx1"/>
                                      </a:solidFill>
                                      <a:latin typeface="Cambria Math" panose="02040503050406030204" pitchFamily="18" charset="0"/>
                                      <a:ea typeface="Cambria Math" panose="02040503050406030204" pitchFamily="18" charset="0"/>
                                    </a:rPr>
                                  </m:ctrlPr>
                                </m:dPr>
                                <m:e>
                                  <m:f>
                                    <m:fPr>
                                      <m:ctrlPr>
                                        <a:rPr lang="en-GB" b="0" i="1" smtClean="0">
                                          <a:solidFill>
                                            <a:schemeClr val="tx1"/>
                                          </a:solidFill>
                                          <a:latin typeface="Cambria Math" panose="02040503050406030204" pitchFamily="18" charset="0"/>
                                          <a:ea typeface="Cambria Math" panose="02040503050406030204" pitchFamily="18" charset="0"/>
                                        </a:rPr>
                                      </m:ctrlPr>
                                    </m:fPr>
                                    <m:num>
                                      <m:r>
                                        <a:rPr lang="en-GB" b="0" i="1" smtClean="0">
                                          <a:solidFill>
                                            <a:schemeClr val="tx1"/>
                                          </a:solidFill>
                                          <a:latin typeface="Cambria Math" panose="02040503050406030204" pitchFamily="18" charset="0"/>
                                          <a:ea typeface="Cambria Math" panose="02040503050406030204" pitchFamily="18" charset="0"/>
                                        </a:rPr>
                                        <m:t>𝑥</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num>
                                    <m:den>
                                      <m:r>
                                        <a:rPr lang="en-GB" b="0" i="1" smtClean="0">
                                          <a:solidFill>
                                            <a:schemeClr val="tx1"/>
                                          </a:solidFill>
                                          <a:latin typeface="Cambria Math" panose="02040503050406030204" pitchFamily="18" charset="0"/>
                                          <a:ea typeface="Cambria Math" panose="02040503050406030204" pitchFamily="18" charset="0"/>
                                        </a:rPr>
                                        <m:t>𝑦</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den>
                                  </m:f>
                                </m:e>
                              </m:d>
                              <m:r>
                                <a:rPr lang="en-GB" b="0" i="1" smtClean="0">
                                  <a:solidFill>
                                    <a:schemeClr val="tx1"/>
                                  </a:solidFill>
                                  <a:latin typeface="Cambria Math" panose="02040503050406030204" pitchFamily="18" charset="0"/>
                                  <a:ea typeface="Cambria Math" panose="02040503050406030204" pitchFamily="18" charset="0"/>
                                </a:rPr>
                                <m:t>𝑑</m:t>
                              </m:r>
                              <m:r>
                                <a:rPr lang="en-GB" b="0" i="1" smtClean="0">
                                  <a:solidFill>
                                    <a:schemeClr val="tx1"/>
                                  </a:solidFill>
                                  <a:latin typeface="Cambria Math" panose="02040503050406030204" pitchFamily="18" charset="0"/>
                                  <a:ea typeface="Cambria Math" panose="02040503050406030204" pitchFamily="18" charset="0"/>
                                </a:rPr>
                                <m:t>𝜃</m:t>
                              </m:r>
                            </m:e>
                          </m:func>
                        </m:e>
                      </m:nary>
                    </m:oMath>
                  </m:oMathPara>
                </a14:m>
                <a:endParaRPr lang="en-GB" dirty="0">
                  <a:solidFill>
                    <a:schemeClr val="tx1"/>
                  </a:solidFill>
                </a:endParaRPr>
              </a:p>
              <a:p>
                <a:r>
                  <a:rPr lang="en-GB" b="1" dirty="0">
                    <a:solidFill>
                      <a:schemeClr val="tx1"/>
                    </a:solidFill>
                  </a:rPr>
                  <a:t>Wasserstein distance</a:t>
                </a:r>
              </a:p>
              <a:p>
                <a:pPr algn="ctr"/>
                <a14:m>
                  <m:oMathPara xmlns:m="http://schemas.openxmlformats.org/officeDocument/2006/math">
                    <m:oMathParaPr>
                      <m:jc m:val="centerGroup"/>
                    </m:oMathParaPr>
                    <m:oMath xmlns:m="http://schemas.openxmlformats.org/officeDocument/2006/math">
                      <m:nary>
                        <m:naryPr>
                          <m:limLoc m:val="undOvr"/>
                          <m:subHide m:val="on"/>
                          <m:supHide m:val="on"/>
                          <m:ctrlPr>
                            <a:rPr lang="en-GB" i="1" smtClean="0">
                              <a:solidFill>
                                <a:schemeClr val="tx1"/>
                              </a:solidFill>
                              <a:latin typeface="Cambria Math" panose="02040503050406030204" pitchFamily="18" charset="0"/>
                            </a:rPr>
                          </m:ctrlPr>
                        </m:naryPr>
                        <m:sub/>
                        <m:sup/>
                        <m:e>
                          <m:d>
                            <m:dPr>
                              <m:begChr m:val="|"/>
                              <m:endChr m:val="|"/>
                              <m:ctrlPr>
                                <a:rPr lang="en-GB"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𝐶𝐷𝐹</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𝑥</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e>
                              </m:d>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𝐶𝐷𝐹</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𝑦</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e>
                              </m:d>
                            </m:e>
                          </m:d>
                          <m:r>
                            <a:rPr lang="en-GB" b="0" i="1" smtClean="0">
                              <a:solidFill>
                                <a:schemeClr val="tx1"/>
                              </a:solidFill>
                              <a:latin typeface="Cambria Math" panose="02040503050406030204" pitchFamily="18" charset="0"/>
                            </a:rPr>
                            <m:t>𝑑</m:t>
                          </m:r>
                          <m:r>
                            <a:rPr lang="en-GB" b="0" i="1" smtClean="0">
                              <a:solidFill>
                                <a:schemeClr val="tx1"/>
                              </a:solidFill>
                              <a:latin typeface="Cambria Math" panose="02040503050406030204" pitchFamily="18" charset="0"/>
                              <a:ea typeface="Cambria Math" panose="02040503050406030204" pitchFamily="18" charset="0"/>
                            </a:rPr>
                            <m:t>𝜃</m:t>
                          </m:r>
                        </m:e>
                      </m:nary>
                    </m:oMath>
                  </m:oMathPara>
                </a14:m>
                <a:endParaRPr lang="en-GB" dirty="0">
                  <a:solidFill>
                    <a:schemeClr val="tx1"/>
                  </a:solidFill>
                </a:endParaRPr>
              </a:p>
            </p:txBody>
          </p:sp>
        </mc:Choice>
        <mc:Fallback xmlns="">
          <p:sp>
            <p:nvSpPr>
              <p:cNvPr id="3" name="Content Placeholder 2">
                <a:extLst>
                  <a:ext uri="{FF2B5EF4-FFF2-40B4-BE49-F238E27FC236}">
                    <a16:creationId xmlns:a16="http://schemas.microsoft.com/office/drawing/2014/main" id="{01764339-F956-E244-B4BC-06DDFAC66383}"/>
                  </a:ext>
                </a:extLst>
              </p:cNvPr>
              <p:cNvSpPr>
                <a:spLocks noGrp="1" noRot="1" noChangeAspect="1" noMove="1" noResize="1" noEditPoints="1" noAdjustHandles="1" noChangeArrowheads="1" noChangeShapeType="1" noTextEdit="1"/>
              </p:cNvSpPr>
              <p:nvPr>
                <p:ph idx="1"/>
              </p:nvPr>
            </p:nvSpPr>
            <p:spPr>
              <a:xfrm>
                <a:off x="838200" y="1122216"/>
                <a:ext cx="11090448" cy="4910896"/>
              </a:xfrm>
              <a:blipFill>
                <a:blip r:embed="rId5"/>
                <a:stretch>
                  <a:fillRect l="-1487" t="-1546" r="-1373" b="-25000"/>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112FBDB8-8121-874F-9053-C5C45820ED54}"/>
              </a:ext>
            </a:extLst>
          </p:cNvPr>
          <p:cNvSpPr>
            <a:spLocks noGrp="1"/>
          </p:cNvSpPr>
          <p:nvPr>
            <p:ph type="dt" sz="half" idx="10"/>
          </p:nvPr>
        </p:nvSpPr>
        <p:spPr>
          <a:xfrm>
            <a:off x="1119717" y="8440303"/>
            <a:ext cx="7008000" cy="164148"/>
          </a:xfrm>
          <a:prstGeom prst="rect">
            <a:avLst/>
          </a:prstGeom>
        </p:spPr>
        <p:txBody>
          <a:bodyPr vert="horz" wrap="square" lIns="0" tIns="0" rIns="0" bIns="0" rtlCol="0" anchor="b" anchorCtr="0">
            <a:spAutoFit/>
          </a:bodyPr>
          <a:lstStyle>
            <a:defPPr>
              <a:defRPr lang="en-US"/>
            </a:defPPr>
            <a:lvl1pPr marL="0" algn="l"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3C404475-5ECB-4D36-A4F5-040C1856A096}" type="datetime2">
              <a:rPr lang="en-GB" smtClean="0"/>
              <a:pPr/>
              <a:t>Tuesday, 10 February 2026</a:t>
            </a:fld>
            <a:endParaRPr lang="en-GB"/>
          </a:p>
        </p:txBody>
      </p:sp>
      <p:sp>
        <p:nvSpPr>
          <p:cNvPr id="6" name="Slide Number Placeholder 5">
            <a:extLst>
              <a:ext uri="{FF2B5EF4-FFF2-40B4-BE49-F238E27FC236}">
                <a16:creationId xmlns:a16="http://schemas.microsoft.com/office/drawing/2014/main" id="{B7C01C37-9B4B-BD41-93FC-B67ED492B244}"/>
              </a:ext>
            </a:extLst>
          </p:cNvPr>
          <p:cNvSpPr>
            <a:spLocks noGrp="1"/>
          </p:cNvSpPr>
          <p:nvPr>
            <p:ph type="sldNum" sz="quarter" idx="12"/>
          </p:nvPr>
        </p:nvSpPr>
        <p:spPr>
          <a:xfrm>
            <a:off x="0" y="8440303"/>
            <a:ext cx="1023211" cy="164148"/>
          </a:xfrm>
          <a:prstGeom prst="rect">
            <a:avLst/>
          </a:prstGeom>
        </p:spPr>
        <p:txBody>
          <a:bodyPr vert="horz" wrap="square" lIns="0" tIns="0" rIns="0" bIns="0" rtlCol="0" anchor="b" anchorCtr="0">
            <a:spAutoFit/>
          </a:bodyPr>
          <a:lstStyle>
            <a:defPPr>
              <a:defRPr lang="en-US"/>
            </a:defPPr>
            <a:lvl1pPr marL="0" algn="r"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F90E331C-8DD5-41DE-A1D8-42719F204B7E}" type="slidenum">
              <a:rPr lang="en-GB" smtClean="0"/>
              <a:pPr/>
              <a:t>16</a:t>
            </a:fld>
            <a:endParaRPr lang="en-GB"/>
          </a:p>
        </p:txBody>
      </p:sp>
      <p:sp>
        <p:nvSpPr>
          <p:cNvPr id="11" name="TextBox 10">
            <a:extLst>
              <a:ext uri="{FF2B5EF4-FFF2-40B4-BE49-F238E27FC236}">
                <a16:creationId xmlns:a16="http://schemas.microsoft.com/office/drawing/2014/main" id="{7E44F57C-7FA1-9F42-AF70-3B1F401F5C50}"/>
              </a:ext>
            </a:extLst>
          </p:cNvPr>
          <p:cNvSpPr txBox="1"/>
          <p:nvPr/>
        </p:nvSpPr>
        <p:spPr>
          <a:xfrm>
            <a:off x="9832805" y="3940733"/>
            <a:ext cx="1445652" cy="646331"/>
          </a:xfrm>
          <a:prstGeom prst="rect">
            <a:avLst/>
          </a:prstGeom>
          <a:noFill/>
        </p:spPr>
        <p:txBody>
          <a:bodyPr wrap="none" rtlCol="0">
            <a:spAutoFit/>
          </a:bodyPr>
          <a:lstStyle/>
          <a:p>
            <a:r>
              <a:rPr lang="en-GB" dirty="0"/>
              <a:t>Wasserstein</a:t>
            </a:r>
          </a:p>
          <a:p>
            <a:r>
              <a:rPr lang="en-GB" dirty="0"/>
              <a:t>distance</a:t>
            </a:r>
          </a:p>
        </p:txBody>
      </p:sp>
      <p:cxnSp>
        <p:nvCxnSpPr>
          <p:cNvPr id="13" name="Straight Arrow Connector 12">
            <a:extLst>
              <a:ext uri="{FF2B5EF4-FFF2-40B4-BE49-F238E27FC236}">
                <a16:creationId xmlns:a16="http://schemas.microsoft.com/office/drawing/2014/main" id="{877122BD-C5A6-324B-867B-776C93A914EE}"/>
              </a:ext>
            </a:extLst>
          </p:cNvPr>
          <p:cNvCxnSpPr>
            <a:cxnSpLocks/>
          </p:cNvCxnSpPr>
          <p:nvPr/>
        </p:nvCxnSpPr>
        <p:spPr>
          <a:xfrm flipV="1">
            <a:off x="10484682" y="2636912"/>
            <a:ext cx="651879" cy="130324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E7C5613D-2DB8-1643-AEDA-9DEDF2CC10CA}"/>
              </a:ext>
            </a:extLst>
          </p:cNvPr>
          <p:cNvCxnSpPr>
            <a:cxnSpLocks/>
          </p:cNvCxnSpPr>
          <p:nvPr/>
        </p:nvCxnSpPr>
        <p:spPr>
          <a:xfrm flipH="1">
            <a:off x="7967389" y="4365105"/>
            <a:ext cx="1584995" cy="32924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237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2" end="2"/>
                                            </p:txEl>
                                          </p:spTgt>
                                        </p:tgtEl>
                                      </p:cBhvr>
                                    </p:animEffect>
                                    <p:set>
                                      <p:cBhvr>
                                        <p:cTn id="10" dur="1" fill="hold">
                                          <p:stCondLst>
                                            <p:cond delay="499"/>
                                          </p:stCondLst>
                                        </p:cTn>
                                        <p:tgtEl>
                                          <p:spTgt spid="3">
                                            <p:txEl>
                                              <p:pRg st="2" end="2"/>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3" end="3"/>
                                            </p:txEl>
                                          </p:spTgt>
                                        </p:tgtEl>
                                      </p:cBhvr>
                                    </p:animEffect>
                                    <p:set>
                                      <p:cBhvr>
                                        <p:cTn id="13" dur="1" fill="hold">
                                          <p:stCondLst>
                                            <p:cond delay="499"/>
                                          </p:stCondLst>
                                        </p:cTn>
                                        <p:tgtEl>
                                          <p:spTgt spid="3">
                                            <p:txEl>
                                              <p:pRg st="3" end="3"/>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4" end="4"/>
                                            </p:txEl>
                                          </p:spTgt>
                                        </p:tgtEl>
                                      </p:cBhvr>
                                    </p:animEffect>
                                    <p:set>
                                      <p:cBhvr>
                                        <p:cTn id="16" dur="1" fill="hold">
                                          <p:stCondLst>
                                            <p:cond delay="499"/>
                                          </p:stCondLst>
                                        </p:cTn>
                                        <p:tgtEl>
                                          <p:spTgt spid="3">
                                            <p:txEl>
                                              <p:pRg st="4" end="4"/>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5" end="5"/>
                                            </p:txEl>
                                          </p:spTgt>
                                        </p:tgtEl>
                                      </p:cBhvr>
                                    </p:animEffect>
                                    <p:set>
                                      <p:cBhvr>
                                        <p:cTn id="19" dur="1" fill="hold">
                                          <p:stCondLst>
                                            <p:cond delay="499"/>
                                          </p:stCondLst>
                                        </p:cTn>
                                        <p:tgtEl>
                                          <p:spTgt spid="3">
                                            <p:txEl>
                                              <p:pRg st="5" end="5"/>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
                                            <p:txEl>
                                              <p:pRg st="6" end="6"/>
                                            </p:txEl>
                                          </p:spTgt>
                                        </p:tgtEl>
                                      </p:cBhvr>
                                    </p:animEffect>
                                    <p:set>
                                      <p:cBhvr>
                                        <p:cTn id="22" dur="1" fill="hold">
                                          <p:stCondLst>
                                            <p:cond delay="499"/>
                                          </p:stCondLst>
                                        </p:cTn>
                                        <p:tgtEl>
                                          <p:spTgt spid="3">
                                            <p:txEl>
                                              <p:pRg st="6" end="6"/>
                                            </p:tx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
                                            <p:txEl>
                                              <p:pRg st="7" end="7"/>
                                            </p:txEl>
                                          </p:spTgt>
                                        </p:tgtEl>
                                      </p:cBhvr>
                                    </p:animEffect>
                                    <p:set>
                                      <p:cBhvr>
                                        <p:cTn id="25" dur="1" fill="hold">
                                          <p:stCondLst>
                                            <p:cond delay="499"/>
                                          </p:stCondLst>
                                        </p:cTn>
                                        <p:tgtEl>
                                          <p:spTgt spid="3">
                                            <p:txEl>
                                              <p:pRg st="7" end="7"/>
                                            </p:txEl>
                                          </p:spTgt>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44AF-C454-5749-9C19-45B5C1FFB476}"/>
              </a:ext>
            </a:extLst>
          </p:cNvPr>
          <p:cNvSpPr>
            <a:spLocks noGrp="1"/>
          </p:cNvSpPr>
          <p:nvPr>
            <p:ph type="title"/>
          </p:nvPr>
        </p:nvSpPr>
        <p:spPr/>
        <p:txBody>
          <a:bodyPr/>
          <a:lstStyle/>
          <a:p>
            <a:r>
              <a:rPr lang="en-GB" cap="none" dirty="0"/>
              <a:t>Tolerance cut-off inevitably introduce bias into our posterior estimation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9EBA12-77F4-FC42-BBE3-4D93736D5878}"/>
                  </a:ext>
                </a:extLst>
              </p:cNvPr>
              <p:cNvSpPr>
                <a:spLocks noGrp="1"/>
              </p:cNvSpPr>
              <p:nvPr>
                <p:ph idx="1"/>
              </p:nvPr>
            </p:nvSpPr>
            <p:spPr>
              <a:xfrm>
                <a:off x="716280" y="1411748"/>
                <a:ext cx="9302784" cy="4686835"/>
              </a:xfrm>
            </p:spPr>
            <p:txBody>
              <a:bodyPr>
                <a:noAutofit/>
              </a:bodyPr>
              <a:lstStyle/>
              <a:p>
                <a:pPr marL="342891" indent="-342891">
                  <a:buFont typeface="Arial" panose="020B0604020202020204" pitchFamily="34" charset="0"/>
                  <a:buChar char="•"/>
                </a:pPr>
                <a:r>
                  <a:rPr lang="en-GB" sz="2400" dirty="0">
                    <a:solidFill>
                      <a:schemeClr val="tx1"/>
                    </a:solidFill>
                  </a:rPr>
                  <a:t>The probability that the simulated data exactly matches the real data is negligible, so instead we accept simulations that are “close enough”</a:t>
                </a:r>
              </a:p>
              <a:p>
                <a:pPr algn="ctr"/>
                <a14:m>
                  <m:oMathPara xmlns:m="http://schemas.openxmlformats.org/officeDocument/2006/math">
                    <m:oMathParaPr>
                      <m:jc m:val="centerGroup"/>
                    </m:oMathParaPr>
                    <m:oMath xmlns:m="http://schemas.openxmlformats.org/officeDocument/2006/math">
                      <m:r>
                        <a:rPr lang="en-GB" sz="2400" i="1">
                          <a:solidFill>
                            <a:schemeClr val="tx1"/>
                          </a:solidFill>
                          <a:latin typeface="Cambria Math" panose="02040503050406030204" pitchFamily="18" charset="0"/>
                          <a:ea typeface="Cambria Math" panose="02040503050406030204" pitchFamily="18" charset="0"/>
                        </a:rPr>
                        <m:t>𝜌</m:t>
                      </m:r>
                      <m:d>
                        <m:dPr>
                          <m:ctrlPr>
                            <a:rPr lang="en-GB" sz="2400" i="1">
                              <a:solidFill>
                                <a:schemeClr val="tx1"/>
                              </a:solidFill>
                              <a:latin typeface="Cambria Math" panose="02040503050406030204" pitchFamily="18" charset="0"/>
                              <a:ea typeface="Cambria Math" panose="02040503050406030204" pitchFamily="18" charset="0"/>
                            </a:rPr>
                          </m:ctrlPr>
                        </m:dPr>
                        <m:e>
                          <m:r>
                            <a:rPr lang="en-GB" sz="2400" i="1">
                              <a:solidFill>
                                <a:schemeClr val="tx1"/>
                              </a:solidFill>
                              <a:latin typeface="Cambria Math" panose="02040503050406030204" pitchFamily="18" charset="0"/>
                              <a:ea typeface="Cambria Math" panose="02040503050406030204" pitchFamily="18" charset="0"/>
                            </a:rPr>
                            <m:t>𝑋</m:t>
                          </m:r>
                          <m:r>
                            <a:rPr lang="en-GB" sz="2400" i="1">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ea typeface="Cambria Math" panose="02040503050406030204" pitchFamily="18" charset="0"/>
                            </a:rPr>
                            <m:t>𝑌</m:t>
                          </m:r>
                        </m:e>
                      </m:d>
                      <m:r>
                        <a:rPr lang="en-GB" sz="2400" i="1">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ea typeface="Cambria Math" panose="02040503050406030204" pitchFamily="18" charset="0"/>
                        </a:rPr>
                        <m:t>𝜖</m:t>
                      </m:r>
                    </m:oMath>
                  </m:oMathPara>
                </a14:m>
                <a:endParaRPr lang="en-GB" sz="2400" dirty="0">
                  <a:solidFill>
                    <a:schemeClr val="tx1"/>
                  </a:solidFill>
                  <a:ea typeface="Cambria Math" panose="02040503050406030204" pitchFamily="18" charset="0"/>
                </a:endParaRPr>
              </a:p>
              <a:p>
                <a:pPr marL="342891" indent="-342891">
                  <a:buFont typeface="Arial" panose="020B0604020202020204" pitchFamily="34" charset="0"/>
                  <a:buChar char="•"/>
                </a:pPr>
                <a:r>
                  <a:rPr lang="en-GB" sz="2400" dirty="0">
                    <a:solidFill>
                      <a:schemeClr val="tx1"/>
                    </a:solidFill>
                  </a:rPr>
                  <a:t>Thus, we are not actually calculating </a:t>
                </a:r>
                <a14:m>
                  <m:oMath xmlns:m="http://schemas.openxmlformats.org/officeDocument/2006/math">
                    <m:r>
                      <a:rPr lang="en-GB" sz="2400" i="1">
                        <a:solidFill>
                          <a:schemeClr val="tx1"/>
                        </a:solidFill>
                        <a:latin typeface="Cambria Math" panose="02040503050406030204" pitchFamily="18" charset="0"/>
                        <a:ea typeface="Cambria Math" panose="02040503050406030204" pitchFamily="18" charset="0"/>
                      </a:rPr>
                      <m:t>𝜌</m:t>
                    </m:r>
                    <m:d>
                      <m:dPr>
                        <m:ctrlPr>
                          <a:rPr lang="en-GB" sz="2400" i="1">
                            <a:solidFill>
                              <a:schemeClr val="tx1"/>
                            </a:solidFill>
                            <a:latin typeface="Cambria Math" panose="02040503050406030204" pitchFamily="18" charset="0"/>
                            <a:ea typeface="Cambria Math" panose="02040503050406030204" pitchFamily="18" charset="0"/>
                          </a:rPr>
                        </m:ctrlPr>
                      </m:dPr>
                      <m:e>
                        <m:r>
                          <a:rPr lang="en-GB" sz="2400" i="1">
                            <a:solidFill>
                              <a:schemeClr val="tx1"/>
                            </a:solidFill>
                            <a:latin typeface="Cambria Math" panose="02040503050406030204" pitchFamily="18" charset="0"/>
                            <a:ea typeface="Cambria Math" panose="02040503050406030204" pitchFamily="18" charset="0"/>
                          </a:rPr>
                          <m:t>𝜃</m:t>
                        </m:r>
                        <m:r>
                          <a:rPr lang="en-GB" sz="2400" i="1">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ea typeface="Cambria Math" panose="02040503050406030204" pitchFamily="18" charset="0"/>
                          </a:rPr>
                          <m:t>𝑋</m:t>
                        </m:r>
                      </m:e>
                    </m:d>
                  </m:oMath>
                </a14:m>
                <a:r>
                  <a:rPr lang="en-GB" sz="2400" dirty="0">
                    <a:solidFill>
                      <a:schemeClr val="tx1"/>
                    </a:solidFill>
                  </a:rPr>
                  <a:t>, but </a:t>
                </a:r>
                <a14:m>
                  <m:oMath xmlns:m="http://schemas.openxmlformats.org/officeDocument/2006/math">
                    <m:r>
                      <a:rPr lang="en-GB" sz="2400" i="1">
                        <a:solidFill>
                          <a:schemeClr val="tx1"/>
                        </a:solidFill>
                        <a:latin typeface="Cambria Math" panose="02040503050406030204" pitchFamily="18" charset="0"/>
                        <a:ea typeface="Cambria Math" panose="02040503050406030204" pitchFamily="18" charset="0"/>
                      </a:rPr>
                      <m:t>𝜌</m:t>
                    </m:r>
                    <m:d>
                      <m:dPr>
                        <m:ctrlPr>
                          <a:rPr lang="en-GB" sz="2400" i="1">
                            <a:solidFill>
                              <a:schemeClr val="tx1"/>
                            </a:solidFill>
                            <a:latin typeface="Cambria Math" panose="02040503050406030204" pitchFamily="18" charset="0"/>
                            <a:ea typeface="Cambria Math" panose="02040503050406030204" pitchFamily="18" charset="0"/>
                          </a:rPr>
                        </m:ctrlPr>
                      </m:dPr>
                      <m:e>
                        <m:r>
                          <a:rPr lang="en-GB" sz="2400" i="1">
                            <a:solidFill>
                              <a:schemeClr val="tx1"/>
                            </a:solidFill>
                            <a:latin typeface="Cambria Math" panose="02040503050406030204" pitchFamily="18" charset="0"/>
                            <a:ea typeface="Cambria Math" panose="02040503050406030204" pitchFamily="18" charset="0"/>
                          </a:rPr>
                          <m:t>𝜃</m:t>
                        </m:r>
                        <m:r>
                          <a:rPr lang="en-GB" sz="2400" i="1">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ea typeface="Cambria Math" panose="02040503050406030204" pitchFamily="18" charset="0"/>
                          </a:rPr>
                          <m:t>𝜌</m:t>
                        </m:r>
                        <m:d>
                          <m:dPr>
                            <m:ctrlPr>
                              <a:rPr lang="en-GB" sz="2400" i="1">
                                <a:solidFill>
                                  <a:schemeClr val="tx1"/>
                                </a:solidFill>
                                <a:latin typeface="Cambria Math" panose="02040503050406030204" pitchFamily="18" charset="0"/>
                                <a:ea typeface="Cambria Math" panose="02040503050406030204" pitchFamily="18" charset="0"/>
                              </a:rPr>
                            </m:ctrlPr>
                          </m:dPr>
                          <m:e>
                            <m:r>
                              <a:rPr lang="en-GB" sz="2400" i="1">
                                <a:solidFill>
                                  <a:schemeClr val="tx1"/>
                                </a:solidFill>
                                <a:latin typeface="Cambria Math" panose="02040503050406030204" pitchFamily="18" charset="0"/>
                                <a:ea typeface="Cambria Math" panose="02040503050406030204" pitchFamily="18" charset="0"/>
                              </a:rPr>
                              <m:t>𝑋</m:t>
                            </m:r>
                            <m:r>
                              <a:rPr lang="en-GB" sz="2400" i="1">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ea typeface="Cambria Math" panose="02040503050406030204" pitchFamily="18" charset="0"/>
                              </a:rPr>
                              <m:t>𝑌</m:t>
                            </m:r>
                          </m:e>
                        </m:d>
                        <m:r>
                          <a:rPr lang="en-GB" sz="2400" i="1">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ea typeface="Cambria Math" panose="02040503050406030204" pitchFamily="18" charset="0"/>
                          </a:rPr>
                          <m:t>𝜖</m:t>
                        </m:r>
                        <m:r>
                          <m:rPr>
                            <m:nor/>
                          </m:rPr>
                          <a:rPr lang="en-GB" sz="2400" dirty="0">
                            <a:solidFill>
                              <a:schemeClr val="tx1"/>
                            </a:solidFill>
                            <a:ea typeface="Cambria Math" panose="02040503050406030204" pitchFamily="18" charset="0"/>
                          </a:rPr>
                          <m:t> </m:t>
                        </m:r>
                      </m:e>
                    </m:d>
                  </m:oMath>
                </a14:m>
                <a:endParaRPr lang="en-GB" sz="2400" dirty="0">
                  <a:solidFill>
                    <a:schemeClr val="tx1"/>
                  </a:solidFill>
                  <a:ea typeface="Cambria Math" panose="02040503050406030204" pitchFamily="18" charset="0"/>
                </a:endParaRPr>
              </a:p>
              <a:p>
                <a:pPr marL="342891" indent="-342891">
                  <a:buFont typeface="Arial" panose="020B0604020202020204" pitchFamily="34" charset="0"/>
                  <a:buChar char="•"/>
                </a:pPr>
                <a:r>
                  <a:rPr lang="en-GB" sz="2400" dirty="0">
                    <a:solidFill>
                      <a:schemeClr val="tx1"/>
                    </a:solidFill>
                  </a:rPr>
                  <a:t>This is where the “approximation” in ABC comes from</a:t>
                </a:r>
              </a:p>
              <a:p>
                <a:pPr marL="342891" indent="-342891">
                  <a:buFont typeface="Arial" panose="020B0604020202020204" pitchFamily="34" charset="0"/>
                  <a:buChar char="•"/>
                </a:pPr>
                <a:r>
                  <a:rPr lang="en-GB" sz="2400" dirty="0">
                    <a:solidFill>
                      <a:schemeClr val="tx1"/>
                    </a:solidFill>
                  </a:rPr>
                  <a:t>Decreasing </a:t>
                </a:r>
                <a14:m>
                  <m:oMath xmlns:m="http://schemas.openxmlformats.org/officeDocument/2006/math">
                    <m:r>
                      <a:rPr lang="en-GB" sz="2400" i="1">
                        <a:solidFill>
                          <a:schemeClr val="tx1"/>
                        </a:solidFill>
                        <a:latin typeface="Cambria Math" panose="02040503050406030204" pitchFamily="18" charset="0"/>
                        <a:ea typeface="Cambria Math" panose="02040503050406030204" pitchFamily="18" charset="0"/>
                      </a:rPr>
                      <m:t>𝜖</m:t>
                    </m:r>
                  </m:oMath>
                </a14:m>
                <a:r>
                  <a:rPr lang="en-GB" sz="2400" dirty="0">
                    <a:solidFill>
                      <a:schemeClr val="tx1"/>
                    </a:solidFill>
                  </a:rPr>
                  <a:t> decreases any bias introduced by approximating the posterior, but also decreases sampling efficiency</a:t>
                </a:r>
              </a:p>
              <a:p>
                <a:pPr marL="342891" indent="-342891">
                  <a:buFont typeface="Arial" panose="020B0604020202020204" pitchFamily="34" charset="0"/>
                  <a:buChar char="•"/>
                </a:pPr>
                <a:r>
                  <a:rPr lang="en-GB" sz="2400" dirty="0">
                    <a:solidFill>
                      <a:schemeClr val="tx1"/>
                    </a:solidFill>
                  </a:rPr>
                  <a:t>Methods to use an adaptive </a:t>
                </a:r>
                <a14:m>
                  <m:oMath xmlns:m="http://schemas.openxmlformats.org/officeDocument/2006/math">
                    <m:r>
                      <a:rPr lang="en-GB" sz="2400" i="1">
                        <a:solidFill>
                          <a:schemeClr val="tx1"/>
                        </a:solidFill>
                        <a:latin typeface="Cambria Math" panose="02040503050406030204" pitchFamily="18" charset="0"/>
                        <a:ea typeface="Cambria Math" panose="02040503050406030204" pitchFamily="18" charset="0"/>
                      </a:rPr>
                      <m:t>𝜖</m:t>
                    </m:r>
                  </m:oMath>
                </a14:m>
                <a:r>
                  <a:rPr lang="en-GB" sz="2400" dirty="0">
                    <a:solidFill>
                      <a:schemeClr val="tx1"/>
                    </a:solidFill>
                    <a:ea typeface="Cambria Math" panose="02040503050406030204" pitchFamily="18" charset="0"/>
                  </a:rPr>
                  <a:t> exist</a:t>
                </a:r>
              </a:p>
            </p:txBody>
          </p:sp>
        </mc:Choice>
        <mc:Fallback xmlns="">
          <p:sp>
            <p:nvSpPr>
              <p:cNvPr id="3" name="Content Placeholder 2">
                <a:extLst>
                  <a:ext uri="{FF2B5EF4-FFF2-40B4-BE49-F238E27FC236}">
                    <a16:creationId xmlns:a16="http://schemas.microsoft.com/office/drawing/2014/main" id="{B99EBA12-77F4-FC42-BBE3-4D93736D5878}"/>
                  </a:ext>
                </a:extLst>
              </p:cNvPr>
              <p:cNvSpPr>
                <a:spLocks noGrp="1" noRot="1" noChangeAspect="1" noMove="1" noResize="1" noEditPoints="1" noAdjustHandles="1" noChangeArrowheads="1" noChangeShapeType="1" noTextEdit="1"/>
              </p:cNvSpPr>
              <p:nvPr>
                <p:ph idx="1"/>
              </p:nvPr>
            </p:nvSpPr>
            <p:spPr>
              <a:xfrm>
                <a:off x="716280" y="1411748"/>
                <a:ext cx="9302784" cy="4686835"/>
              </a:xfrm>
              <a:blipFill>
                <a:blip r:embed="rId2"/>
                <a:stretch>
                  <a:fillRect l="-1907" t="-2162" r="-2316"/>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FCAAC86B-AD44-1243-9E81-B8414D507E30}"/>
              </a:ext>
            </a:extLst>
          </p:cNvPr>
          <p:cNvSpPr>
            <a:spLocks noGrp="1"/>
          </p:cNvSpPr>
          <p:nvPr>
            <p:ph type="dt" sz="half" idx="10"/>
          </p:nvPr>
        </p:nvSpPr>
        <p:spPr>
          <a:xfrm>
            <a:off x="1119717" y="8440303"/>
            <a:ext cx="7008000" cy="164148"/>
          </a:xfrm>
          <a:prstGeom prst="rect">
            <a:avLst/>
          </a:prstGeom>
        </p:spPr>
        <p:txBody>
          <a:bodyPr vert="horz" wrap="square" lIns="0" tIns="0" rIns="0" bIns="0" rtlCol="0" anchor="b" anchorCtr="0">
            <a:spAutoFit/>
          </a:bodyPr>
          <a:lstStyle>
            <a:defPPr>
              <a:defRPr lang="en-US"/>
            </a:defPPr>
            <a:lvl1pPr marL="0" algn="l"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3C404475-5ECB-4D36-A4F5-040C1856A096}" type="datetime2">
              <a:rPr lang="en-GB" smtClean="0"/>
              <a:pPr/>
              <a:t>Tuesday, 10 February 2026</a:t>
            </a:fld>
            <a:endParaRPr lang="en-GB"/>
          </a:p>
        </p:txBody>
      </p:sp>
      <p:sp>
        <p:nvSpPr>
          <p:cNvPr id="6" name="Slide Number Placeholder 5">
            <a:extLst>
              <a:ext uri="{FF2B5EF4-FFF2-40B4-BE49-F238E27FC236}">
                <a16:creationId xmlns:a16="http://schemas.microsoft.com/office/drawing/2014/main" id="{5BA46371-ED85-9A42-9620-79501EB208BD}"/>
              </a:ext>
            </a:extLst>
          </p:cNvPr>
          <p:cNvSpPr>
            <a:spLocks noGrp="1"/>
          </p:cNvSpPr>
          <p:nvPr>
            <p:ph type="sldNum" sz="quarter" idx="12"/>
          </p:nvPr>
        </p:nvSpPr>
        <p:spPr>
          <a:xfrm>
            <a:off x="0" y="8440303"/>
            <a:ext cx="1023211" cy="164148"/>
          </a:xfrm>
          <a:prstGeom prst="rect">
            <a:avLst/>
          </a:prstGeom>
        </p:spPr>
        <p:txBody>
          <a:bodyPr vert="horz" wrap="square" lIns="0" tIns="0" rIns="0" bIns="0" rtlCol="0" anchor="b" anchorCtr="0">
            <a:spAutoFit/>
          </a:bodyPr>
          <a:lstStyle>
            <a:defPPr>
              <a:defRPr lang="en-US"/>
            </a:defPPr>
            <a:lvl1pPr marL="0" algn="r"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F90E331C-8DD5-41DE-A1D8-42719F204B7E}" type="slidenum">
              <a:rPr lang="en-GB" smtClean="0"/>
              <a:pPr/>
              <a:t>17</a:t>
            </a:fld>
            <a:endParaRPr lang="en-GB"/>
          </a:p>
        </p:txBody>
      </p:sp>
    </p:spTree>
    <p:extLst>
      <p:ext uri="{BB962C8B-B14F-4D97-AF65-F5344CB8AC3E}">
        <p14:creationId xmlns:p14="http://schemas.microsoft.com/office/powerpoint/2010/main" val="3732127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B252F-7BBD-D4A2-3304-95BDC3B3B5E6}"/>
              </a:ext>
            </a:extLst>
          </p:cNvPr>
          <p:cNvSpPr>
            <a:spLocks noGrp="1"/>
          </p:cNvSpPr>
          <p:nvPr>
            <p:ph type="title"/>
          </p:nvPr>
        </p:nvSpPr>
        <p:spPr/>
        <p:txBody>
          <a:bodyPr/>
          <a:lstStyle/>
          <a:p>
            <a:r>
              <a:rPr lang="en-GB" dirty="0"/>
              <a:t>The curse of dimensionality makes parameter inference in high dimensions difficult </a:t>
            </a:r>
          </a:p>
        </p:txBody>
      </p:sp>
      <p:pic>
        <p:nvPicPr>
          <p:cNvPr id="7" name="Content Placeholder 6" descr="A diagram of a cube with circles and arrows&#10;&#10;AI-generated content may be incorrect.">
            <a:extLst>
              <a:ext uri="{FF2B5EF4-FFF2-40B4-BE49-F238E27FC236}">
                <a16:creationId xmlns:a16="http://schemas.microsoft.com/office/drawing/2014/main" id="{1E13B758-1A68-73C2-54CE-BB01E237D6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42" y="1363851"/>
            <a:ext cx="12031115" cy="4366715"/>
          </a:xfrm>
        </p:spPr>
      </p:pic>
    </p:spTree>
    <p:extLst>
      <p:ext uri="{BB962C8B-B14F-4D97-AF65-F5344CB8AC3E}">
        <p14:creationId xmlns:p14="http://schemas.microsoft.com/office/powerpoint/2010/main" val="3144289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1E92-EB2F-B44B-82DB-53A582D5DE78}"/>
              </a:ext>
            </a:extLst>
          </p:cNvPr>
          <p:cNvSpPr>
            <a:spLocks noGrp="1"/>
          </p:cNvSpPr>
          <p:nvPr>
            <p:ph type="title"/>
          </p:nvPr>
        </p:nvSpPr>
        <p:spPr/>
        <p:txBody>
          <a:bodyPr/>
          <a:lstStyle/>
          <a:p>
            <a:r>
              <a:rPr lang="en-GB" cap="none" dirty="0"/>
              <a:t>Summary statistics can help reduce data dimensionality and massively improve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3DBDB0-7373-D848-8376-6CB3151EB0F2}"/>
                  </a:ext>
                </a:extLst>
              </p:cNvPr>
              <p:cNvSpPr>
                <a:spLocks noGrp="1"/>
              </p:cNvSpPr>
              <p:nvPr>
                <p:ph idx="1"/>
              </p:nvPr>
            </p:nvSpPr>
            <p:spPr>
              <a:xfrm>
                <a:off x="838200" y="1142640"/>
                <a:ext cx="10515600" cy="5209392"/>
              </a:xfrm>
            </p:spPr>
            <p:txBody>
              <a:bodyPr>
                <a:noAutofit/>
              </a:bodyPr>
              <a:lstStyle/>
              <a:p>
                <a:pPr marL="342891" indent="-342891">
                  <a:buFont typeface="Arial" panose="020B0604020202020204" pitchFamily="34" charset="0"/>
                  <a:buChar char="•"/>
                </a:pPr>
                <a:r>
                  <a:rPr lang="en-GB" sz="2400" dirty="0">
                    <a:solidFill>
                      <a:schemeClr val="tx1"/>
                    </a:solidFill>
                  </a:rPr>
                  <a:t>Assume we have a dataset containing 5 values, but that the order doesn’t matter</a:t>
                </a:r>
              </a:p>
              <a:p>
                <a:pPr algn="ctr"/>
                <a14:m>
                  <m:oMath xmlns:m="http://schemas.openxmlformats.org/officeDocument/2006/math">
                    <m:r>
                      <a:rPr lang="en-GB" sz="2400" i="1">
                        <a:solidFill>
                          <a:schemeClr val="tx1"/>
                        </a:solidFill>
                        <a:latin typeface="Cambria Math" panose="02040503050406030204" pitchFamily="18" charset="0"/>
                      </a:rPr>
                      <m:t>𝑋</m:t>
                    </m:r>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m>
                          <m:mPr>
                            <m:mcs>
                              <m:mc>
                                <m:mcPr>
                                  <m:count m:val="1"/>
                                  <m:mcJc m:val="center"/>
                                </m:mcPr>
                              </m:mc>
                            </m:mcs>
                            <m:ctrlPr>
                              <a:rPr lang="en-GB" sz="2400" i="1">
                                <a:solidFill>
                                  <a:schemeClr val="tx1"/>
                                </a:solidFill>
                                <a:latin typeface="Cambria Math" panose="02040503050406030204" pitchFamily="18" charset="0"/>
                              </a:rPr>
                            </m:ctrlPr>
                          </m:mPr>
                          <m:mr>
                            <m:e>
                              <m:r>
                                <m:rPr>
                                  <m:brk m:alnAt="7"/>
                                </m:rPr>
                                <a:rPr lang="en-GB" sz="2400" i="1">
                                  <a:solidFill>
                                    <a:schemeClr val="tx1"/>
                                  </a:solidFill>
                                  <a:latin typeface="Cambria Math" panose="02040503050406030204" pitchFamily="18" charset="0"/>
                                </a:rPr>
                                <m:t>0</m:t>
                              </m:r>
                            </m:e>
                          </m:mr>
                          <m:mr>
                            <m:e>
                              <m:r>
                                <a:rPr lang="en-GB" sz="2400" i="1">
                                  <a:solidFill>
                                    <a:schemeClr val="tx1"/>
                                  </a:solidFill>
                                  <a:latin typeface="Cambria Math" panose="02040503050406030204" pitchFamily="18" charset="0"/>
                                </a:rPr>
                                <m:t>3</m:t>
                              </m:r>
                            </m:e>
                          </m:mr>
                          <m:mr>
                            <m:e>
                              <m:m>
                                <m:mPr>
                                  <m:mcs>
                                    <m:mc>
                                      <m:mcPr>
                                        <m:count m:val="1"/>
                                        <m:mcJc m:val="center"/>
                                      </m:mcPr>
                                    </m:mc>
                                  </m:mcs>
                                  <m:ctrlPr>
                                    <a:rPr lang="en-GB" sz="2400" i="1">
                                      <a:solidFill>
                                        <a:schemeClr val="tx1"/>
                                      </a:solidFill>
                                      <a:latin typeface="Cambria Math" panose="02040503050406030204" pitchFamily="18" charset="0"/>
                                    </a:rPr>
                                  </m:ctrlPr>
                                </m:mPr>
                                <m:mr>
                                  <m:e>
                                    <m:r>
                                      <m:rPr>
                                        <m:brk m:alnAt="7"/>
                                      </m:rPr>
                                      <a:rPr lang="en-GB" sz="2400" i="1">
                                        <a:solidFill>
                                          <a:schemeClr val="tx1"/>
                                        </a:solidFill>
                                        <a:latin typeface="Cambria Math" panose="02040503050406030204" pitchFamily="18" charset="0"/>
                                      </a:rPr>
                                      <m:t>−</m:t>
                                    </m:r>
                                    <m:r>
                                      <a:rPr lang="en-GB" sz="2400" i="1">
                                        <a:solidFill>
                                          <a:schemeClr val="tx1"/>
                                        </a:solidFill>
                                        <a:latin typeface="Cambria Math" panose="02040503050406030204" pitchFamily="18" charset="0"/>
                                      </a:rPr>
                                      <m:t>2</m:t>
                                    </m:r>
                                  </m:e>
                                </m:mr>
                                <m:mr>
                                  <m:e>
                                    <m:r>
                                      <a:rPr lang="en-GB" sz="2400" i="1">
                                        <a:solidFill>
                                          <a:schemeClr val="tx1"/>
                                        </a:solidFill>
                                        <a:latin typeface="Cambria Math" panose="02040503050406030204" pitchFamily="18" charset="0"/>
                                      </a:rPr>
                                      <m:t>4</m:t>
                                    </m:r>
                                  </m:e>
                                </m:mr>
                                <m:mr>
                                  <m:e>
                                    <m:r>
                                      <a:rPr lang="en-GB" sz="2400" i="1">
                                        <a:solidFill>
                                          <a:schemeClr val="tx1"/>
                                        </a:solidFill>
                                        <a:latin typeface="Cambria Math" panose="02040503050406030204" pitchFamily="18" charset="0"/>
                                      </a:rPr>
                                      <m:t>−5</m:t>
                                    </m:r>
                                  </m:e>
                                </m:mr>
                              </m:m>
                            </m:e>
                          </m:mr>
                        </m:m>
                      </m:e>
                    </m:d>
                  </m:oMath>
                </a14:m>
                <a:r>
                  <a:rPr lang="en-GB" sz="2400" dirty="0">
                    <a:solidFill>
                      <a:schemeClr val="tx1"/>
                    </a:solidFill>
                  </a:rPr>
                  <a:t>, </a:t>
                </a:r>
                <a14:m>
                  <m:oMath xmlns:m="http://schemas.openxmlformats.org/officeDocument/2006/math">
                    <m:r>
                      <a:rPr lang="en-GB" sz="2400" i="1">
                        <a:solidFill>
                          <a:schemeClr val="tx1"/>
                        </a:solidFill>
                        <a:latin typeface="Cambria Math" panose="02040503050406030204" pitchFamily="18" charset="0"/>
                      </a:rPr>
                      <m:t>𝑌</m:t>
                    </m:r>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m>
                          <m:mPr>
                            <m:mcs>
                              <m:mc>
                                <m:mcPr>
                                  <m:count m:val="1"/>
                                  <m:mcJc m:val="center"/>
                                </m:mcPr>
                              </m:mc>
                            </m:mcs>
                            <m:ctrlPr>
                              <a:rPr lang="en-GB" sz="2400" i="1">
                                <a:solidFill>
                                  <a:schemeClr val="tx1"/>
                                </a:solidFill>
                                <a:latin typeface="Cambria Math" panose="02040503050406030204" pitchFamily="18" charset="0"/>
                              </a:rPr>
                            </m:ctrlPr>
                          </m:mPr>
                          <m:mr>
                            <m:e>
                              <m:r>
                                <m:rPr>
                                  <m:brk m:alnAt="7"/>
                                </m:rPr>
                                <a:rPr lang="en-GB" sz="2400" i="1">
                                  <a:solidFill>
                                    <a:schemeClr val="tx1"/>
                                  </a:solidFill>
                                  <a:latin typeface="Cambria Math" panose="02040503050406030204" pitchFamily="18" charset="0"/>
                                </a:rPr>
                                <m:t>4</m:t>
                              </m:r>
                            </m:e>
                          </m:mr>
                          <m:mr>
                            <m:e>
                              <m:r>
                                <a:rPr lang="en-GB" sz="2400" i="1">
                                  <a:solidFill>
                                    <a:schemeClr val="tx1"/>
                                  </a:solidFill>
                                  <a:latin typeface="Cambria Math" panose="02040503050406030204" pitchFamily="18" charset="0"/>
                                </a:rPr>
                                <m:t>3</m:t>
                              </m:r>
                            </m:e>
                          </m:mr>
                          <m:mr>
                            <m:e>
                              <m:m>
                                <m:mPr>
                                  <m:mcs>
                                    <m:mc>
                                      <m:mcPr>
                                        <m:count m:val="1"/>
                                        <m:mcJc m:val="center"/>
                                      </m:mcPr>
                                    </m:mc>
                                  </m:mcs>
                                  <m:ctrlPr>
                                    <a:rPr lang="en-GB" sz="2400" i="1">
                                      <a:solidFill>
                                        <a:schemeClr val="tx1"/>
                                      </a:solidFill>
                                      <a:latin typeface="Cambria Math" panose="02040503050406030204" pitchFamily="18" charset="0"/>
                                    </a:rPr>
                                  </m:ctrlPr>
                                </m:mPr>
                                <m:mr>
                                  <m:e>
                                    <m:r>
                                      <m:rPr>
                                        <m:brk m:alnAt="7"/>
                                      </m:rPr>
                                      <a:rPr lang="en-GB" sz="2400" i="1">
                                        <a:solidFill>
                                          <a:schemeClr val="tx1"/>
                                        </a:solidFill>
                                        <a:latin typeface="Cambria Math" panose="02040503050406030204" pitchFamily="18" charset="0"/>
                                      </a:rPr>
                                      <m:t>−</m:t>
                                    </m:r>
                                    <m:r>
                                      <a:rPr lang="en-GB" sz="2400" i="1">
                                        <a:solidFill>
                                          <a:schemeClr val="tx1"/>
                                        </a:solidFill>
                                        <a:latin typeface="Cambria Math" panose="02040503050406030204" pitchFamily="18" charset="0"/>
                                      </a:rPr>
                                      <m:t>5</m:t>
                                    </m:r>
                                  </m:e>
                                </m:mr>
                                <m:mr>
                                  <m:e>
                                    <m:r>
                                      <a:rPr lang="en-GB" sz="2400" i="1">
                                        <a:solidFill>
                                          <a:schemeClr val="tx1"/>
                                        </a:solidFill>
                                        <a:latin typeface="Cambria Math" panose="02040503050406030204" pitchFamily="18" charset="0"/>
                                      </a:rPr>
                                      <m:t>0</m:t>
                                    </m:r>
                                  </m:e>
                                </m:mr>
                                <m:mr>
                                  <m:e>
                                    <m:r>
                                      <a:rPr lang="en-GB" sz="2400" i="1">
                                        <a:solidFill>
                                          <a:schemeClr val="tx1"/>
                                        </a:solidFill>
                                        <a:latin typeface="Cambria Math" panose="02040503050406030204" pitchFamily="18" charset="0"/>
                                      </a:rPr>
                                      <m:t>−2</m:t>
                                    </m:r>
                                  </m:e>
                                </m:mr>
                              </m:m>
                            </m:e>
                          </m:mr>
                        </m:m>
                      </m:e>
                    </m:d>
                  </m:oMath>
                </a14:m>
                <a:r>
                  <a:rPr lang="en-GB" sz="2400" dirty="0">
                    <a:solidFill>
                      <a:schemeClr val="tx1"/>
                    </a:solidFill>
                  </a:rPr>
                  <a:t>, </a:t>
                </a:r>
                <a14:m>
                  <m:oMath xmlns:m="http://schemas.openxmlformats.org/officeDocument/2006/math">
                    <m:r>
                      <a:rPr lang="en-GB" sz="2400" i="1">
                        <a:solidFill>
                          <a:schemeClr val="tx1"/>
                        </a:solidFill>
                        <a:latin typeface="Cambria Math" panose="02040503050406030204" pitchFamily="18" charset="0"/>
                        <a:ea typeface="Cambria Math" panose="02040503050406030204" pitchFamily="18" charset="0"/>
                      </a:rPr>
                      <m:t>𝜌</m:t>
                    </m:r>
                    <m:d>
                      <m:dPr>
                        <m:ctrlPr>
                          <a:rPr lang="en-GB" sz="2400" i="1">
                            <a:solidFill>
                              <a:schemeClr val="tx1"/>
                            </a:solidFill>
                            <a:latin typeface="Cambria Math" panose="02040503050406030204" pitchFamily="18" charset="0"/>
                            <a:ea typeface="Cambria Math" panose="02040503050406030204" pitchFamily="18" charset="0"/>
                          </a:rPr>
                        </m:ctrlPr>
                      </m:dPr>
                      <m:e>
                        <m:r>
                          <a:rPr lang="en-GB" sz="2400" i="1">
                            <a:solidFill>
                              <a:schemeClr val="tx1"/>
                            </a:solidFill>
                            <a:latin typeface="Cambria Math" panose="02040503050406030204" pitchFamily="18" charset="0"/>
                            <a:ea typeface="Cambria Math" panose="02040503050406030204" pitchFamily="18" charset="0"/>
                          </a:rPr>
                          <m:t>𝑋</m:t>
                        </m:r>
                        <m:r>
                          <a:rPr lang="en-GB" sz="2400" i="1">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ea typeface="Cambria Math" panose="02040503050406030204" pitchFamily="18" charset="0"/>
                          </a:rPr>
                          <m:t>𝑌</m:t>
                        </m:r>
                      </m:e>
                    </m:d>
                    <m:r>
                      <a:rPr lang="en-GB" sz="2400" i="1">
                        <a:solidFill>
                          <a:schemeClr val="tx1"/>
                        </a:solidFill>
                        <a:latin typeface="Cambria Math" panose="02040503050406030204" pitchFamily="18" charset="0"/>
                        <a:ea typeface="Cambria Math" panose="02040503050406030204" pitchFamily="18" charset="0"/>
                      </a:rPr>
                      <m:t>=7.07</m:t>
                    </m:r>
                  </m:oMath>
                </a14:m>
                <a:endParaRPr lang="en-GB" sz="2400" dirty="0">
                  <a:solidFill>
                    <a:schemeClr val="tx1"/>
                  </a:solidFill>
                  <a:ea typeface="Cambria Math" panose="02040503050406030204" pitchFamily="18" charset="0"/>
                </a:endParaRPr>
              </a:p>
              <a:p>
                <a:pPr algn="ctr"/>
                <a:r>
                  <a:rPr lang="en-GB" sz="2400" dirty="0">
                    <a:solidFill>
                      <a:schemeClr val="tx1"/>
                    </a:solidFill>
                    <a:ea typeface="Cambria Math" panose="02040503050406030204" pitchFamily="18" charset="0"/>
                  </a:rPr>
                  <a:t>But </a:t>
                </a:r>
                <a14:m>
                  <m:oMath xmlns:m="http://schemas.openxmlformats.org/officeDocument/2006/math">
                    <m:r>
                      <a:rPr lang="en-GB" sz="2400" i="1">
                        <a:solidFill>
                          <a:schemeClr val="tx1"/>
                        </a:solidFill>
                        <a:latin typeface="Cambria Math" panose="02040503050406030204" pitchFamily="18" charset="0"/>
                        <a:ea typeface="Cambria Math" panose="02040503050406030204" pitchFamily="18" charset="0"/>
                      </a:rPr>
                      <m:t>𝜌</m:t>
                    </m:r>
                    <m:d>
                      <m:dPr>
                        <m:ctrlPr>
                          <a:rPr lang="en-GB" sz="2400" i="1">
                            <a:solidFill>
                              <a:schemeClr val="tx1"/>
                            </a:solidFill>
                            <a:latin typeface="Cambria Math" panose="02040503050406030204" pitchFamily="18" charset="0"/>
                            <a:ea typeface="Cambria Math" panose="02040503050406030204" pitchFamily="18" charset="0"/>
                          </a:rPr>
                        </m:ctrlPr>
                      </m:dPr>
                      <m:e>
                        <m:sSub>
                          <m:sSubPr>
                            <m:ctrlPr>
                              <a:rPr lang="en-GB" sz="2400" i="1">
                                <a:solidFill>
                                  <a:schemeClr val="tx1"/>
                                </a:solidFill>
                                <a:latin typeface="Cambria Math" panose="02040503050406030204" pitchFamily="18" charset="0"/>
                                <a:ea typeface="Cambria Math" panose="02040503050406030204" pitchFamily="18" charset="0"/>
                              </a:rPr>
                            </m:ctrlPr>
                          </m:sSubPr>
                          <m:e>
                            <m:r>
                              <a:rPr lang="en-GB" sz="2400" i="1">
                                <a:solidFill>
                                  <a:schemeClr val="tx1"/>
                                </a:solidFill>
                                <a:latin typeface="Cambria Math" panose="02040503050406030204" pitchFamily="18" charset="0"/>
                                <a:ea typeface="Cambria Math" panose="02040503050406030204" pitchFamily="18" charset="0"/>
                              </a:rPr>
                              <m:t>𝜇</m:t>
                            </m:r>
                          </m:e>
                          <m:sub>
                            <m:r>
                              <a:rPr lang="en-GB" sz="2400" i="1">
                                <a:solidFill>
                                  <a:schemeClr val="tx1"/>
                                </a:solidFill>
                                <a:latin typeface="Cambria Math" panose="02040503050406030204" pitchFamily="18" charset="0"/>
                                <a:ea typeface="Cambria Math" panose="02040503050406030204" pitchFamily="18" charset="0"/>
                              </a:rPr>
                              <m:t>𝑋</m:t>
                            </m:r>
                          </m:sub>
                        </m:sSub>
                        <m:r>
                          <a:rPr lang="en-GB" sz="2400" i="1">
                            <a:solidFill>
                              <a:schemeClr val="tx1"/>
                            </a:solidFill>
                            <a:latin typeface="Cambria Math" panose="02040503050406030204" pitchFamily="18" charset="0"/>
                            <a:ea typeface="Cambria Math" panose="02040503050406030204" pitchFamily="18" charset="0"/>
                          </a:rPr>
                          <m:t>,</m:t>
                        </m:r>
                        <m:sSub>
                          <m:sSubPr>
                            <m:ctrlPr>
                              <a:rPr lang="en-GB" sz="2400" i="1">
                                <a:solidFill>
                                  <a:schemeClr val="tx1"/>
                                </a:solidFill>
                                <a:latin typeface="Cambria Math" panose="02040503050406030204" pitchFamily="18" charset="0"/>
                                <a:ea typeface="Cambria Math" panose="02040503050406030204" pitchFamily="18" charset="0"/>
                              </a:rPr>
                            </m:ctrlPr>
                          </m:sSubPr>
                          <m:e>
                            <m:r>
                              <a:rPr lang="en-GB" sz="2400" i="1">
                                <a:solidFill>
                                  <a:schemeClr val="tx1"/>
                                </a:solidFill>
                                <a:latin typeface="Cambria Math" panose="02040503050406030204" pitchFamily="18" charset="0"/>
                                <a:ea typeface="Cambria Math" panose="02040503050406030204" pitchFamily="18" charset="0"/>
                              </a:rPr>
                              <m:t>𝜇</m:t>
                            </m:r>
                          </m:e>
                          <m:sub>
                            <m:r>
                              <a:rPr lang="en-GB" sz="2400" i="1">
                                <a:solidFill>
                                  <a:schemeClr val="tx1"/>
                                </a:solidFill>
                                <a:latin typeface="Cambria Math" panose="02040503050406030204" pitchFamily="18" charset="0"/>
                                <a:ea typeface="Cambria Math" panose="02040503050406030204" pitchFamily="18" charset="0"/>
                              </a:rPr>
                              <m:t>𝑌</m:t>
                            </m:r>
                          </m:sub>
                        </m:sSub>
                      </m:e>
                    </m:d>
                    <m:r>
                      <a:rPr lang="en-GB" sz="2400" i="1">
                        <a:solidFill>
                          <a:schemeClr val="tx1"/>
                        </a:solidFill>
                        <a:latin typeface="Cambria Math" panose="02040503050406030204" pitchFamily="18" charset="0"/>
                        <a:ea typeface="Cambria Math" panose="02040503050406030204" pitchFamily="18" charset="0"/>
                      </a:rPr>
                      <m:t>=0, </m:t>
                    </m:r>
                    <m:r>
                      <a:rPr lang="en-GB" sz="2400" i="1">
                        <a:solidFill>
                          <a:schemeClr val="tx1"/>
                        </a:solidFill>
                        <a:latin typeface="Cambria Math" panose="02040503050406030204" pitchFamily="18" charset="0"/>
                        <a:ea typeface="Cambria Math" panose="02040503050406030204" pitchFamily="18" charset="0"/>
                      </a:rPr>
                      <m:t>𝜌</m:t>
                    </m:r>
                    <m:d>
                      <m:dPr>
                        <m:ctrlPr>
                          <a:rPr lang="en-GB" sz="2400" i="1">
                            <a:solidFill>
                              <a:schemeClr val="tx1"/>
                            </a:solidFill>
                            <a:latin typeface="Cambria Math" panose="02040503050406030204" pitchFamily="18" charset="0"/>
                            <a:ea typeface="Cambria Math" panose="02040503050406030204" pitchFamily="18" charset="0"/>
                          </a:rPr>
                        </m:ctrlPr>
                      </m:dPr>
                      <m:e>
                        <m:sSub>
                          <m:sSubPr>
                            <m:ctrlPr>
                              <a:rPr lang="en-GB" sz="2400" i="1">
                                <a:solidFill>
                                  <a:schemeClr val="tx1"/>
                                </a:solidFill>
                                <a:latin typeface="Cambria Math" panose="02040503050406030204" pitchFamily="18" charset="0"/>
                                <a:ea typeface="Cambria Math" panose="02040503050406030204" pitchFamily="18" charset="0"/>
                              </a:rPr>
                            </m:ctrlPr>
                          </m:sSubPr>
                          <m:e>
                            <m:sSup>
                              <m:sSupPr>
                                <m:ctrlPr>
                                  <a:rPr lang="en-GB" sz="2400" i="1">
                                    <a:solidFill>
                                      <a:schemeClr val="tx1"/>
                                    </a:solidFill>
                                    <a:latin typeface="Cambria Math" panose="02040503050406030204" pitchFamily="18" charset="0"/>
                                    <a:ea typeface="Cambria Math" panose="02040503050406030204" pitchFamily="18" charset="0"/>
                                  </a:rPr>
                                </m:ctrlPr>
                              </m:sSupPr>
                              <m:e>
                                <m:r>
                                  <a:rPr lang="en-GB" sz="2400" i="1">
                                    <a:solidFill>
                                      <a:schemeClr val="tx1"/>
                                    </a:solidFill>
                                    <a:latin typeface="Cambria Math" panose="02040503050406030204" pitchFamily="18" charset="0"/>
                                    <a:ea typeface="Cambria Math" panose="02040503050406030204" pitchFamily="18" charset="0"/>
                                  </a:rPr>
                                  <m:t>𝜎</m:t>
                                </m:r>
                              </m:e>
                              <m:sup>
                                <m:r>
                                  <a:rPr lang="en-GB" sz="2400" i="1">
                                    <a:solidFill>
                                      <a:schemeClr val="tx1"/>
                                    </a:solidFill>
                                    <a:latin typeface="Cambria Math" panose="02040503050406030204" pitchFamily="18" charset="0"/>
                                    <a:ea typeface="Cambria Math" panose="02040503050406030204" pitchFamily="18" charset="0"/>
                                  </a:rPr>
                                  <m:t>2</m:t>
                                </m:r>
                              </m:sup>
                            </m:sSup>
                          </m:e>
                          <m:sub>
                            <m:r>
                              <a:rPr lang="en-GB" sz="2400" i="1">
                                <a:solidFill>
                                  <a:schemeClr val="tx1"/>
                                </a:solidFill>
                                <a:latin typeface="Cambria Math" panose="02040503050406030204" pitchFamily="18" charset="0"/>
                                <a:ea typeface="Cambria Math" panose="02040503050406030204" pitchFamily="18" charset="0"/>
                              </a:rPr>
                              <m:t>𝑋</m:t>
                            </m:r>
                          </m:sub>
                        </m:sSub>
                        <m:r>
                          <a:rPr lang="en-GB" sz="2400" i="1">
                            <a:solidFill>
                              <a:schemeClr val="tx1"/>
                            </a:solidFill>
                            <a:latin typeface="Cambria Math" panose="02040503050406030204" pitchFamily="18" charset="0"/>
                            <a:ea typeface="Cambria Math" panose="02040503050406030204" pitchFamily="18" charset="0"/>
                          </a:rPr>
                          <m:t>,</m:t>
                        </m:r>
                        <m:sSub>
                          <m:sSubPr>
                            <m:ctrlPr>
                              <a:rPr lang="en-GB" sz="2400" i="1">
                                <a:solidFill>
                                  <a:schemeClr val="tx1"/>
                                </a:solidFill>
                                <a:latin typeface="Cambria Math" panose="02040503050406030204" pitchFamily="18" charset="0"/>
                                <a:ea typeface="Cambria Math" panose="02040503050406030204" pitchFamily="18" charset="0"/>
                              </a:rPr>
                            </m:ctrlPr>
                          </m:sSubPr>
                          <m:e>
                            <m:sSup>
                              <m:sSupPr>
                                <m:ctrlPr>
                                  <a:rPr lang="en-GB" sz="2400" i="1">
                                    <a:solidFill>
                                      <a:schemeClr val="tx1"/>
                                    </a:solidFill>
                                    <a:latin typeface="Cambria Math" panose="02040503050406030204" pitchFamily="18" charset="0"/>
                                    <a:ea typeface="Cambria Math" panose="02040503050406030204" pitchFamily="18" charset="0"/>
                                  </a:rPr>
                                </m:ctrlPr>
                              </m:sSupPr>
                              <m:e>
                                <m:r>
                                  <a:rPr lang="en-GB" sz="2400" i="1">
                                    <a:solidFill>
                                      <a:schemeClr val="tx1"/>
                                    </a:solidFill>
                                    <a:latin typeface="Cambria Math" panose="02040503050406030204" pitchFamily="18" charset="0"/>
                                    <a:ea typeface="Cambria Math" panose="02040503050406030204" pitchFamily="18" charset="0"/>
                                  </a:rPr>
                                  <m:t>𝜎</m:t>
                                </m:r>
                              </m:e>
                              <m:sup>
                                <m:r>
                                  <a:rPr lang="en-GB" sz="2400" i="1">
                                    <a:solidFill>
                                      <a:schemeClr val="tx1"/>
                                    </a:solidFill>
                                    <a:latin typeface="Cambria Math" panose="02040503050406030204" pitchFamily="18" charset="0"/>
                                    <a:ea typeface="Cambria Math" panose="02040503050406030204" pitchFamily="18" charset="0"/>
                                  </a:rPr>
                                  <m:t>2</m:t>
                                </m:r>
                              </m:sup>
                            </m:sSup>
                          </m:e>
                          <m:sub>
                            <m:r>
                              <a:rPr lang="en-GB" sz="2400" i="1">
                                <a:solidFill>
                                  <a:schemeClr val="tx1"/>
                                </a:solidFill>
                                <a:latin typeface="Cambria Math" panose="02040503050406030204" pitchFamily="18" charset="0"/>
                                <a:ea typeface="Cambria Math" panose="02040503050406030204" pitchFamily="18" charset="0"/>
                              </a:rPr>
                              <m:t>𝑌</m:t>
                            </m:r>
                          </m:sub>
                        </m:sSub>
                      </m:e>
                    </m:d>
                    <m:r>
                      <a:rPr lang="en-GB" sz="2400" i="1">
                        <a:solidFill>
                          <a:schemeClr val="tx1"/>
                        </a:solidFill>
                        <a:latin typeface="Cambria Math" panose="02040503050406030204" pitchFamily="18" charset="0"/>
                        <a:ea typeface="Cambria Math" panose="02040503050406030204" pitchFamily="18" charset="0"/>
                      </a:rPr>
                      <m:t>=0, </m:t>
                    </m:r>
                  </m:oMath>
                </a14:m>
                <a:r>
                  <a:rPr lang="en-GB" sz="2400" dirty="0">
                    <a:solidFill>
                      <a:schemeClr val="tx1"/>
                    </a:solidFill>
                  </a:rPr>
                  <a:t>etc.</a:t>
                </a:r>
              </a:p>
              <a:p>
                <a:pPr marL="342891" indent="-342891">
                  <a:buFont typeface="Arial" panose="020B0604020202020204" pitchFamily="34" charset="0"/>
                  <a:buChar char="•"/>
                </a:pPr>
                <a:r>
                  <a:rPr lang="en-GB" sz="2400" dirty="0">
                    <a:solidFill>
                      <a:schemeClr val="tx1"/>
                    </a:solidFill>
                  </a:rPr>
                  <a:t>If we’d just compared the </a:t>
                </a:r>
                <a:r>
                  <a:rPr lang="en-GB" sz="2400" dirty="0" err="1">
                    <a:solidFill>
                      <a:schemeClr val="tx1"/>
                    </a:solidFill>
                  </a:rPr>
                  <a:t>euclidean</a:t>
                </a:r>
                <a:r>
                  <a:rPr lang="en-GB" sz="2400" dirty="0">
                    <a:solidFill>
                      <a:schemeClr val="tx1"/>
                    </a:solidFill>
                  </a:rPr>
                  <a:t> distance between the data sets, we’d have rejected this proposal, even though it’s just the same data shuffled!</a:t>
                </a:r>
              </a:p>
              <a:p>
                <a:pPr marL="342891" indent="-342891">
                  <a:buFont typeface="Arial" panose="020B0604020202020204" pitchFamily="34" charset="0"/>
                  <a:buChar char="•"/>
                </a:pPr>
                <a:r>
                  <a:rPr lang="en-GB" sz="2400" dirty="0">
                    <a:solidFill>
                      <a:schemeClr val="tx1"/>
                    </a:solidFill>
                  </a:rPr>
                  <a:t>Problem worsens as number of data points increases</a:t>
                </a:r>
              </a:p>
            </p:txBody>
          </p:sp>
        </mc:Choice>
        <mc:Fallback xmlns="">
          <p:sp>
            <p:nvSpPr>
              <p:cNvPr id="3" name="Content Placeholder 2">
                <a:extLst>
                  <a:ext uri="{FF2B5EF4-FFF2-40B4-BE49-F238E27FC236}">
                    <a16:creationId xmlns:a16="http://schemas.microsoft.com/office/drawing/2014/main" id="{7B3DBDB0-7373-D848-8376-6CB3151EB0F2}"/>
                  </a:ext>
                </a:extLst>
              </p:cNvPr>
              <p:cNvSpPr>
                <a:spLocks noGrp="1" noRot="1" noChangeAspect="1" noMove="1" noResize="1" noEditPoints="1" noAdjustHandles="1" noChangeArrowheads="1" noChangeShapeType="1" noTextEdit="1"/>
              </p:cNvSpPr>
              <p:nvPr>
                <p:ph idx="1"/>
              </p:nvPr>
            </p:nvSpPr>
            <p:spPr>
              <a:xfrm>
                <a:off x="838200" y="1142640"/>
                <a:ext cx="10515600" cy="5209392"/>
              </a:xfrm>
              <a:blipFill>
                <a:blip r:embed="rId3"/>
                <a:stretch>
                  <a:fillRect l="-1689" t="-1699" r="-121"/>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29C2B095-A0E5-244A-B5F8-2574632D92F4}"/>
              </a:ext>
            </a:extLst>
          </p:cNvPr>
          <p:cNvSpPr>
            <a:spLocks noGrp="1"/>
          </p:cNvSpPr>
          <p:nvPr>
            <p:ph type="dt" sz="half" idx="10"/>
          </p:nvPr>
        </p:nvSpPr>
        <p:spPr>
          <a:xfrm>
            <a:off x="1119717" y="8440303"/>
            <a:ext cx="7008000" cy="164148"/>
          </a:xfrm>
          <a:prstGeom prst="rect">
            <a:avLst/>
          </a:prstGeom>
        </p:spPr>
        <p:txBody>
          <a:bodyPr vert="horz" wrap="square" lIns="0" tIns="0" rIns="0" bIns="0" rtlCol="0" anchor="b" anchorCtr="0">
            <a:spAutoFit/>
          </a:bodyPr>
          <a:lstStyle>
            <a:defPPr>
              <a:defRPr lang="en-US"/>
            </a:defPPr>
            <a:lvl1pPr marL="0" algn="l"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3C404475-5ECB-4D36-A4F5-040C1856A096}" type="datetime2">
              <a:rPr lang="en-GB" smtClean="0"/>
              <a:pPr/>
              <a:t>Tuesday, 10 February 2026</a:t>
            </a:fld>
            <a:endParaRPr lang="en-GB"/>
          </a:p>
        </p:txBody>
      </p:sp>
      <p:sp>
        <p:nvSpPr>
          <p:cNvPr id="6" name="Slide Number Placeholder 5">
            <a:extLst>
              <a:ext uri="{FF2B5EF4-FFF2-40B4-BE49-F238E27FC236}">
                <a16:creationId xmlns:a16="http://schemas.microsoft.com/office/drawing/2014/main" id="{30D61749-9B5C-454E-8E03-C97A23B684ED}"/>
              </a:ext>
            </a:extLst>
          </p:cNvPr>
          <p:cNvSpPr>
            <a:spLocks noGrp="1"/>
          </p:cNvSpPr>
          <p:nvPr>
            <p:ph type="sldNum" sz="quarter" idx="12"/>
          </p:nvPr>
        </p:nvSpPr>
        <p:spPr>
          <a:xfrm>
            <a:off x="0" y="8440303"/>
            <a:ext cx="1023211" cy="164148"/>
          </a:xfrm>
          <a:prstGeom prst="rect">
            <a:avLst/>
          </a:prstGeom>
        </p:spPr>
        <p:txBody>
          <a:bodyPr vert="horz" wrap="square" lIns="0" tIns="0" rIns="0" bIns="0" rtlCol="0" anchor="b" anchorCtr="0">
            <a:spAutoFit/>
          </a:bodyPr>
          <a:lstStyle>
            <a:defPPr>
              <a:defRPr lang="en-US"/>
            </a:defPPr>
            <a:lvl1pPr marL="0" algn="r"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F90E331C-8DD5-41DE-A1D8-42719F204B7E}" type="slidenum">
              <a:rPr lang="en-GB" smtClean="0"/>
              <a:pPr/>
              <a:t>19</a:t>
            </a:fld>
            <a:endParaRPr lang="en-GB"/>
          </a:p>
        </p:txBody>
      </p:sp>
    </p:spTree>
    <p:extLst>
      <p:ext uri="{BB962C8B-B14F-4D97-AF65-F5344CB8AC3E}">
        <p14:creationId xmlns:p14="http://schemas.microsoft.com/office/powerpoint/2010/main" val="126731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603798-A0BD-B9D9-0753-75651EC06B0A}"/>
              </a:ext>
            </a:extLst>
          </p:cNvPr>
          <p:cNvSpPr>
            <a:spLocks noGrp="1"/>
          </p:cNvSpPr>
          <p:nvPr>
            <p:ph type="body" sz="quarter" idx="13"/>
          </p:nvPr>
        </p:nvSpPr>
        <p:spPr/>
        <p:txBody>
          <a:bodyPr/>
          <a:lstStyle/>
          <a:p>
            <a:r>
              <a:rPr lang="en-GB" dirty="0"/>
              <a:t>Learning outcomes…</a:t>
            </a:r>
          </a:p>
        </p:txBody>
      </p:sp>
      <p:sp>
        <p:nvSpPr>
          <p:cNvPr id="3" name="Content Placeholder 2">
            <a:extLst>
              <a:ext uri="{FF2B5EF4-FFF2-40B4-BE49-F238E27FC236}">
                <a16:creationId xmlns:a16="http://schemas.microsoft.com/office/drawing/2014/main" id="{D4221926-78AF-3B9D-34A7-B5E3F12EFDBE}"/>
              </a:ext>
            </a:extLst>
          </p:cNvPr>
          <p:cNvSpPr>
            <a:spLocks noGrp="1"/>
          </p:cNvSpPr>
          <p:nvPr>
            <p:ph idx="1"/>
          </p:nvPr>
        </p:nvSpPr>
        <p:spPr/>
        <p:txBody>
          <a:bodyPr/>
          <a:lstStyle/>
          <a:p>
            <a:pPr marL="342900" indent="-342900">
              <a:buFont typeface="Arial" panose="020B0604020202020204" pitchFamily="34" charset="0"/>
              <a:buChar char="•"/>
            </a:pPr>
            <a:r>
              <a:rPr lang="en-GB" sz="2400" dirty="0"/>
              <a:t>Understand how to do parameter inference within a Bayesian framework</a:t>
            </a:r>
          </a:p>
          <a:p>
            <a:pPr marL="342900" indent="-342900">
              <a:buFont typeface="Arial" panose="020B0604020202020204" pitchFamily="34" charset="0"/>
              <a:buChar char="•"/>
            </a:pPr>
            <a:r>
              <a:rPr lang="en-GB" sz="2400" dirty="0"/>
              <a:t>Understand the principles of likelihood-free inference</a:t>
            </a:r>
          </a:p>
          <a:p>
            <a:pPr marL="342900" indent="-342900">
              <a:buFont typeface="Arial" panose="020B0604020202020204" pitchFamily="34" charset="0"/>
              <a:buChar char="•"/>
            </a:pPr>
            <a:r>
              <a:rPr lang="en-GB" sz="2400" dirty="0"/>
              <a:t>Appreciate the importance of summary statistics as a remedy for the curse of dimensionality </a:t>
            </a:r>
          </a:p>
          <a:p>
            <a:pPr marL="342900" indent="-342900">
              <a:buFont typeface="Arial" panose="020B0604020202020204" pitchFamily="34" charset="0"/>
              <a:buChar char="•"/>
            </a:pPr>
            <a:r>
              <a:rPr lang="en-GB" sz="2400" dirty="0"/>
              <a:t>Know how normalising flows can be employed to perform amortised simulation-based inference </a:t>
            </a:r>
          </a:p>
          <a:p>
            <a:pPr marL="342900" indent="-34290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53D48452-E3AF-88AE-21AA-939EC84662C5}"/>
              </a:ext>
            </a:extLst>
          </p:cNvPr>
          <p:cNvSpPr>
            <a:spLocks noGrp="1"/>
          </p:cNvSpPr>
          <p:nvPr>
            <p:ph type="sldNum" sz="quarter" idx="12"/>
          </p:nvPr>
        </p:nvSpPr>
        <p:spPr/>
        <p:txBody>
          <a:bodyPr/>
          <a:lstStyle/>
          <a:p>
            <a:fld id="{B9B2A88A-9ECB-DF45-A377-2575079D0564}" type="slidenum">
              <a:rPr lang="en-GB" smtClean="0"/>
              <a:pPr/>
              <a:t>2</a:t>
            </a:fld>
            <a:endParaRPr lang="en-GB" dirty="0"/>
          </a:p>
        </p:txBody>
      </p:sp>
    </p:spTree>
    <p:extLst>
      <p:ext uri="{BB962C8B-B14F-4D97-AF65-F5344CB8AC3E}">
        <p14:creationId xmlns:p14="http://schemas.microsoft.com/office/powerpoint/2010/main" val="3621953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CE9D3-12B9-3448-BD56-4239B622693F}"/>
              </a:ext>
            </a:extLst>
          </p:cNvPr>
          <p:cNvSpPr>
            <a:spLocks noGrp="1"/>
          </p:cNvSpPr>
          <p:nvPr>
            <p:ph type="title"/>
          </p:nvPr>
        </p:nvSpPr>
        <p:spPr/>
        <p:txBody>
          <a:bodyPr/>
          <a:lstStyle/>
          <a:p>
            <a:r>
              <a:rPr lang="en-GB" dirty="0"/>
              <a:t>S</a:t>
            </a:r>
            <a:r>
              <a:rPr lang="en-GB" cap="none" dirty="0"/>
              <a:t>ummary statistics should be “sufficient”</a:t>
            </a:r>
          </a:p>
        </p:txBody>
      </p:sp>
      <p:sp>
        <p:nvSpPr>
          <p:cNvPr id="3" name="Content Placeholder 2">
            <a:extLst>
              <a:ext uri="{FF2B5EF4-FFF2-40B4-BE49-F238E27FC236}">
                <a16:creationId xmlns:a16="http://schemas.microsoft.com/office/drawing/2014/main" id="{3075E6B0-F8B7-1B48-BE57-D29BA4903BA7}"/>
              </a:ext>
            </a:extLst>
          </p:cNvPr>
          <p:cNvSpPr>
            <a:spLocks noGrp="1"/>
          </p:cNvSpPr>
          <p:nvPr>
            <p:ph idx="1"/>
          </p:nvPr>
        </p:nvSpPr>
        <p:spPr>
          <a:xfrm>
            <a:off x="856577" y="1216105"/>
            <a:ext cx="10515600" cy="738664"/>
          </a:xfrm>
        </p:spPr>
        <p:txBody>
          <a:bodyPr/>
          <a:lstStyle/>
          <a:p>
            <a:r>
              <a:rPr lang="en-GB" dirty="0"/>
              <a:t>Need enough summary statistics to wholly represent the observed datasets, but too many summary statistics also decreases sampling efficiency</a:t>
            </a:r>
          </a:p>
        </p:txBody>
      </p:sp>
      <p:sp>
        <p:nvSpPr>
          <p:cNvPr id="4" name="Date Placeholder 3">
            <a:extLst>
              <a:ext uri="{FF2B5EF4-FFF2-40B4-BE49-F238E27FC236}">
                <a16:creationId xmlns:a16="http://schemas.microsoft.com/office/drawing/2014/main" id="{6BA2F270-5CD0-314F-9FB4-183A42B5C60E}"/>
              </a:ext>
            </a:extLst>
          </p:cNvPr>
          <p:cNvSpPr>
            <a:spLocks noGrp="1"/>
          </p:cNvSpPr>
          <p:nvPr>
            <p:ph type="dt" sz="half" idx="10"/>
          </p:nvPr>
        </p:nvSpPr>
        <p:spPr>
          <a:xfrm>
            <a:off x="1119717" y="8440303"/>
            <a:ext cx="7008000" cy="164148"/>
          </a:xfrm>
          <a:prstGeom prst="rect">
            <a:avLst/>
          </a:prstGeom>
        </p:spPr>
        <p:txBody>
          <a:bodyPr vert="horz" wrap="square" lIns="0" tIns="0" rIns="0" bIns="0" rtlCol="0" anchor="b" anchorCtr="0">
            <a:spAutoFit/>
          </a:bodyPr>
          <a:lstStyle>
            <a:defPPr>
              <a:defRPr lang="en-US"/>
            </a:defPPr>
            <a:lvl1pPr marL="0" algn="l"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3C404475-5ECB-4D36-A4F5-040C1856A096}" type="datetime2">
              <a:rPr lang="en-GB" smtClean="0"/>
              <a:pPr/>
              <a:t>Tuesday, 10 February 2026</a:t>
            </a:fld>
            <a:endParaRPr lang="en-GB"/>
          </a:p>
        </p:txBody>
      </p:sp>
      <p:sp>
        <p:nvSpPr>
          <p:cNvPr id="6" name="Slide Number Placeholder 5">
            <a:extLst>
              <a:ext uri="{FF2B5EF4-FFF2-40B4-BE49-F238E27FC236}">
                <a16:creationId xmlns:a16="http://schemas.microsoft.com/office/drawing/2014/main" id="{0D658C22-EB97-C342-ADDA-DA5F1E02C736}"/>
              </a:ext>
            </a:extLst>
          </p:cNvPr>
          <p:cNvSpPr>
            <a:spLocks noGrp="1"/>
          </p:cNvSpPr>
          <p:nvPr>
            <p:ph type="sldNum" sz="quarter" idx="12"/>
          </p:nvPr>
        </p:nvSpPr>
        <p:spPr>
          <a:xfrm>
            <a:off x="0" y="8440303"/>
            <a:ext cx="1023211" cy="164148"/>
          </a:xfrm>
          <a:prstGeom prst="rect">
            <a:avLst/>
          </a:prstGeom>
        </p:spPr>
        <p:txBody>
          <a:bodyPr vert="horz" wrap="square" lIns="0" tIns="0" rIns="0" bIns="0" rtlCol="0" anchor="b" anchorCtr="0">
            <a:spAutoFit/>
          </a:bodyPr>
          <a:lstStyle>
            <a:defPPr>
              <a:defRPr lang="en-US"/>
            </a:defPPr>
            <a:lvl1pPr marL="0" algn="r"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F90E331C-8DD5-41DE-A1D8-42719F204B7E}" type="slidenum">
              <a:rPr lang="en-GB" smtClean="0"/>
              <a:pPr/>
              <a:t>20</a:t>
            </a:fld>
            <a:endParaRPr lang="en-GB"/>
          </a:p>
        </p:txBody>
      </p:sp>
      <p:pic>
        <p:nvPicPr>
          <p:cNvPr id="8" name="Picture 7">
            <a:extLst>
              <a:ext uri="{FF2B5EF4-FFF2-40B4-BE49-F238E27FC236}">
                <a16:creationId xmlns:a16="http://schemas.microsoft.com/office/drawing/2014/main" id="{CB2F87EB-7AE1-6D48-936E-54B896C2E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3587" y="2134337"/>
            <a:ext cx="3360000" cy="2520000"/>
          </a:xfrm>
          <a:prstGeom prst="rect">
            <a:avLst/>
          </a:prstGeom>
        </p:spPr>
      </p:pic>
      <p:pic>
        <p:nvPicPr>
          <p:cNvPr id="10" name="Picture 9">
            <a:extLst>
              <a:ext uri="{FF2B5EF4-FFF2-40B4-BE49-F238E27FC236}">
                <a16:creationId xmlns:a16="http://schemas.microsoft.com/office/drawing/2014/main" id="{397232B6-64A1-8C41-847E-675B67C546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9859" y="2134337"/>
            <a:ext cx="3360000" cy="2520000"/>
          </a:xfrm>
          <a:prstGeom prst="rect">
            <a:avLst/>
          </a:prstGeom>
        </p:spPr>
      </p:pic>
      <p:pic>
        <p:nvPicPr>
          <p:cNvPr id="12" name="Picture 11">
            <a:extLst>
              <a:ext uri="{FF2B5EF4-FFF2-40B4-BE49-F238E27FC236}">
                <a16:creationId xmlns:a16="http://schemas.microsoft.com/office/drawing/2014/main" id="{0F1FE9F3-8499-F845-AD65-DEACA9601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479" y="4338000"/>
            <a:ext cx="3360000" cy="2520000"/>
          </a:xfrm>
          <a:prstGeom prst="rect">
            <a:avLst/>
          </a:prstGeom>
        </p:spPr>
      </p:pic>
      <p:pic>
        <p:nvPicPr>
          <p:cNvPr id="14" name="Picture 13">
            <a:extLst>
              <a:ext uri="{FF2B5EF4-FFF2-40B4-BE49-F238E27FC236}">
                <a16:creationId xmlns:a16="http://schemas.microsoft.com/office/drawing/2014/main" id="{FD550817-5B45-6645-84C7-42E4C094B1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9859" y="4338000"/>
            <a:ext cx="3360000" cy="2520000"/>
          </a:xfrm>
          <a:prstGeom prst="rect">
            <a:avLst/>
          </a:prstGeom>
        </p:spPr>
      </p:pic>
      <p:sp>
        <p:nvSpPr>
          <p:cNvPr id="15" name="TextBox 14">
            <a:extLst>
              <a:ext uri="{FF2B5EF4-FFF2-40B4-BE49-F238E27FC236}">
                <a16:creationId xmlns:a16="http://schemas.microsoft.com/office/drawing/2014/main" id="{D25C51AB-5532-C541-8F01-DD372FD3C4B9}"/>
              </a:ext>
            </a:extLst>
          </p:cNvPr>
          <p:cNvSpPr txBox="1"/>
          <p:nvPr/>
        </p:nvSpPr>
        <p:spPr>
          <a:xfrm>
            <a:off x="1991546" y="3058644"/>
            <a:ext cx="877163" cy="369332"/>
          </a:xfrm>
          <a:prstGeom prst="rect">
            <a:avLst/>
          </a:prstGeom>
          <a:noFill/>
        </p:spPr>
        <p:txBody>
          <a:bodyPr wrap="none" rtlCol="0">
            <a:spAutoFit/>
          </a:bodyPr>
          <a:lstStyle/>
          <a:p>
            <a:r>
              <a:rPr lang="en-GB" dirty="0"/>
              <a:t>Means</a:t>
            </a:r>
          </a:p>
        </p:txBody>
      </p:sp>
      <p:sp>
        <p:nvSpPr>
          <p:cNvPr id="16" name="TextBox 15">
            <a:extLst>
              <a:ext uri="{FF2B5EF4-FFF2-40B4-BE49-F238E27FC236}">
                <a16:creationId xmlns:a16="http://schemas.microsoft.com/office/drawing/2014/main" id="{5607E42C-F5DE-5643-A661-8C4E26DCAD2A}"/>
              </a:ext>
            </a:extLst>
          </p:cNvPr>
          <p:cNvSpPr txBox="1"/>
          <p:nvPr/>
        </p:nvSpPr>
        <p:spPr>
          <a:xfrm>
            <a:off x="10200456" y="3023281"/>
            <a:ext cx="1078052" cy="369332"/>
          </a:xfrm>
          <a:prstGeom prst="rect">
            <a:avLst/>
          </a:prstGeom>
          <a:noFill/>
        </p:spPr>
        <p:txBody>
          <a:bodyPr wrap="none" rtlCol="0">
            <a:spAutoFit/>
          </a:bodyPr>
          <a:lstStyle/>
          <a:p>
            <a:r>
              <a:rPr lang="en-GB" dirty="0"/>
              <a:t>Variance</a:t>
            </a:r>
          </a:p>
        </p:txBody>
      </p:sp>
      <p:sp>
        <p:nvSpPr>
          <p:cNvPr id="17" name="TextBox 16">
            <a:extLst>
              <a:ext uri="{FF2B5EF4-FFF2-40B4-BE49-F238E27FC236}">
                <a16:creationId xmlns:a16="http://schemas.microsoft.com/office/drawing/2014/main" id="{3EBDAA20-B081-2B47-BE5B-FDD6E3C35BAB}"/>
              </a:ext>
            </a:extLst>
          </p:cNvPr>
          <p:cNvSpPr txBox="1"/>
          <p:nvPr/>
        </p:nvSpPr>
        <p:spPr>
          <a:xfrm>
            <a:off x="1991546" y="5347427"/>
            <a:ext cx="748923" cy="369332"/>
          </a:xfrm>
          <a:prstGeom prst="rect">
            <a:avLst/>
          </a:prstGeom>
          <a:noFill/>
        </p:spPr>
        <p:txBody>
          <a:bodyPr wrap="none" rtlCol="0">
            <a:spAutoFit/>
          </a:bodyPr>
          <a:lstStyle/>
          <a:p>
            <a:r>
              <a:rPr lang="en-GB" dirty="0"/>
              <a:t>Skew</a:t>
            </a:r>
          </a:p>
        </p:txBody>
      </p:sp>
      <p:sp>
        <p:nvSpPr>
          <p:cNvPr id="18" name="TextBox 17">
            <a:extLst>
              <a:ext uri="{FF2B5EF4-FFF2-40B4-BE49-F238E27FC236}">
                <a16:creationId xmlns:a16="http://schemas.microsoft.com/office/drawing/2014/main" id="{F99B51ED-2F05-C340-BE2A-418094D990CD}"/>
              </a:ext>
            </a:extLst>
          </p:cNvPr>
          <p:cNvSpPr txBox="1"/>
          <p:nvPr/>
        </p:nvSpPr>
        <p:spPr>
          <a:xfrm>
            <a:off x="10200457" y="5196643"/>
            <a:ext cx="1018227" cy="369332"/>
          </a:xfrm>
          <a:prstGeom prst="rect">
            <a:avLst/>
          </a:prstGeom>
          <a:noFill/>
        </p:spPr>
        <p:txBody>
          <a:bodyPr wrap="none" rtlCol="0">
            <a:spAutoFit/>
          </a:bodyPr>
          <a:lstStyle/>
          <a:p>
            <a:r>
              <a:rPr lang="en-GB" dirty="0"/>
              <a:t>Kurtosis</a:t>
            </a:r>
          </a:p>
        </p:txBody>
      </p:sp>
    </p:spTree>
    <p:extLst>
      <p:ext uri="{BB962C8B-B14F-4D97-AF65-F5344CB8AC3E}">
        <p14:creationId xmlns:p14="http://schemas.microsoft.com/office/powerpoint/2010/main" val="876551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785B-D8DF-6D49-8A0D-01BC179A489B}"/>
              </a:ext>
            </a:extLst>
          </p:cNvPr>
          <p:cNvSpPr>
            <a:spLocks noGrp="1"/>
          </p:cNvSpPr>
          <p:nvPr>
            <p:ph type="title"/>
          </p:nvPr>
        </p:nvSpPr>
        <p:spPr/>
        <p:txBody>
          <a:bodyPr/>
          <a:lstStyle/>
          <a:p>
            <a:r>
              <a:rPr lang="en-GB" cap="none" dirty="0"/>
              <a:t>ABC algorithms can improve inference efficiency </a:t>
            </a:r>
          </a:p>
        </p:txBody>
      </p:sp>
      <p:sp>
        <p:nvSpPr>
          <p:cNvPr id="3" name="Content Placeholder 2">
            <a:extLst>
              <a:ext uri="{FF2B5EF4-FFF2-40B4-BE49-F238E27FC236}">
                <a16:creationId xmlns:a16="http://schemas.microsoft.com/office/drawing/2014/main" id="{AD6994D4-6E45-324B-80A7-6598F78F214E}"/>
              </a:ext>
            </a:extLst>
          </p:cNvPr>
          <p:cNvSpPr>
            <a:spLocks noGrp="1"/>
          </p:cNvSpPr>
          <p:nvPr>
            <p:ph idx="1"/>
          </p:nvPr>
        </p:nvSpPr>
        <p:spPr>
          <a:xfrm>
            <a:off x="838200" y="792668"/>
            <a:ext cx="10515600" cy="3558615"/>
          </a:xfrm>
        </p:spPr>
        <p:txBody>
          <a:bodyPr/>
          <a:lstStyle/>
          <a:p>
            <a:pPr marL="342891" indent="-342891">
              <a:buFont typeface="Arial" panose="020B0604020202020204" pitchFamily="34" charset="0"/>
              <a:buChar char="•"/>
            </a:pPr>
            <a:r>
              <a:rPr lang="en-GB" dirty="0"/>
              <a:t>So far, we’ve focused on rejection ABC, but more complicated ABC algorithms exist</a:t>
            </a:r>
          </a:p>
          <a:p>
            <a:pPr marL="342891" indent="-342891">
              <a:buFont typeface="Arial" panose="020B0604020202020204" pitchFamily="34" charset="0"/>
              <a:buChar char="•"/>
            </a:pPr>
            <a:r>
              <a:rPr lang="en-GB" dirty="0"/>
              <a:t>Mainly focused on using existing existing points in the posterior to suggest new points, increasing sampling efficiency</a:t>
            </a:r>
          </a:p>
          <a:p>
            <a:pPr marL="342891" indent="-342891">
              <a:buFont typeface="Arial" panose="020B0604020202020204" pitchFamily="34" charset="0"/>
              <a:buChar char="•"/>
            </a:pPr>
            <a:r>
              <a:rPr lang="en-GB" dirty="0"/>
              <a:t>Examples</a:t>
            </a:r>
          </a:p>
          <a:p>
            <a:pPr marL="701657" lvl="1" indent="-342891">
              <a:buFont typeface="Arial" panose="020B0604020202020204" pitchFamily="34" charset="0"/>
              <a:buChar char="•"/>
            </a:pPr>
            <a:r>
              <a:rPr lang="en-GB" dirty="0"/>
              <a:t>MCMC ABC </a:t>
            </a:r>
          </a:p>
          <a:p>
            <a:pPr marL="701657" lvl="1" indent="-342891">
              <a:buFont typeface="Arial" panose="020B0604020202020204" pitchFamily="34" charset="0"/>
              <a:buChar char="•"/>
            </a:pPr>
            <a:r>
              <a:rPr lang="en-GB" dirty="0"/>
              <a:t>Sequential Monte Carlo ABC </a:t>
            </a:r>
          </a:p>
          <a:p>
            <a:pPr marL="701657" lvl="1" indent="-342891">
              <a:buFont typeface="Arial" panose="020B0604020202020204" pitchFamily="34" charset="0"/>
              <a:buChar char="•"/>
            </a:pPr>
            <a:r>
              <a:rPr lang="en-GB" dirty="0"/>
              <a:t>Population Monte Carlo ABC</a:t>
            </a:r>
          </a:p>
          <a:p>
            <a:pPr marL="701657" lvl="1" indent="-342891">
              <a:buFont typeface="Arial" panose="020B0604020202020204" pitchFamily="34" charset="0"/>
              <a:buChar char="•"/>
            </a:pPr>
            <a:r>
              <a:rPr lang="en-GB" dirty="0"/>
              <a:t>Simulated annealing ABC</a:t>
            </a:r>
          </a:p>
          <a:p>
            <a:pPr marL="342891" indent="-342891">
              <a:buFont typeface="Arial" panose="020B0604020202020204" pitchFamily="34" charset="0"/>
              <a:buChar char="•"/>
            </a:pPr>
            <a:r>
              <a:rPr lang="en-GB" dirty="0"/>
              <a:t>Generally, much more efficient than rejection-based methods, but samples are not necessarily independently drawn from posterior</a:t>
            </a:r>
          </a:p>
        </p:txBody>
      </p:sp>
      <p:sp>
        <p:nvSpPr>
          <p:cNvPr id="4" name="Date Placeholder 3">
            <a:extLst>
              <a:ext uri="{FF2B5EF4-FFF2-40B4-BE49-F238E27FC236}">
                <a16:creationId xmlns:a16="http://schemas.microsoft.com/office/drawing/2014/main" id="{6E600A88-B206-1F4E-B3C6-BE60D0BD4F2C}"/>
              </a:ext>
            </a:extLst>
          </p:cNvPr>
          <p:cNvSpPr>
            <a:spLocks noGrp="1"/>
          </p:cNvSpPr>
          <p:nvPr>
            <p:ph type="dt" sz="half" idx="10"/>
          </p:nvPr>
        </p:nvSpPr>
        <p:spPr>
          <a:xfrm>
            <a:off x="1119717" y="8440303"/>
            <a:ext cx="7008000" cy="164148"/>
          </a:xfrm>
          <a:prstGeom prst="rect">
            <a:avLst/>
          </a:prstGeom>
        </p:spPr>
        <p:txBody>
          <a:bodyPr vert="horz" wrap="square" lIns="0" tIns="0" rIns="0" bIns="0" rtlCol="0" anchor="b" anchorCtr="0">
            <a:spAutoFit/>
          </a:bodyPr>
          <a:lstStyle>
            <a:defPPr>
              <a:defRPr lang="en-US"/>
            </a:defPPr>
            <a:lvl1pPr marL="0" algn="l"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3C404475-5ECB-4D36-A4F5-040C1856A096}" type="datetime2">
              <a:rPr lang="en-GB" smtClean="0"/>
              <a:pPr/>
              <a:t>Tuesday, 10 February 2026</a:t>
            </a:fld>
            <a:endParaRPr lang="en-GB"/>
          </a:p>
        </p:txBody>
      </p:sp>
      <p:sp>
        <p:nvSpPr>
          <p:cNvPr id="6" name="Slide Number Placeholder 5">
            <a:extLst>
              <a:ext uri="{FF2B5EF4-FFF2-40B4-BE49-F238E27FC236}">
                <a16:creationId xmlns:a16="http://schemas.microsoft.com/office/drawing/2014/main" id="{46FDD202-553D-9B41-B9B0-67E3116D8BAE}"/>
              </a:ext>
            </a:extLst>
          </p:cNvPr>
          <p:cNvSpPr>
            <a:spLocks noGrp="1"/>
          </p:cNvSpPr>
          <p:nvPr>
            <p:ph type="sldNum" sz="quarter" idx="12"/>
          </p:nvPr>
        </p:nvSpPr>
        <p:spPr>
          <a:xfrm>
            <a:off x="0" y="8440303"/>
            <a:ext cx="1023211" cy="164148"/>
          </a:xfrm>
          <a:prstGeom prst="rect">
            <a:avLst/>
          </a:prstGeom>
        </p:spPr>
        <p:txBody>
          <a:bodyPr vert="horz" wrap="square" lIns="0" tIns="0" rIns="0" bIns="0" rtlCol="0" anchor="b" anchorCtr="0">
            <a:spAutoFit/>
          </a:bodyPr>
          <a:lstStyle>
            <a:defPPr>
              <a:defRPr lang="en-US"/>
            </a:defPPr>
            <a:lvl1pPr marL="0" algn="r"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F90E331C-8DD5-41DE-A1D8-42719F204B7E}" type="slidenum">
              <a:rPr lang="en-GB" smtClean="0"/>
              <a:pPr/>
              <a:t>21</a:t>
            </a:fld>
            <a:endParaRPr lang="en-GB"/>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192D5D-85D8-104E-AA0A-6BA8D6E0A55D}"/>
                  </a:ext>
                </a:extLst>
              </p:cNvPr>
              <p:cNvSpPr txBox="1"/>
              <p:nvPr/>
            </p:nvSpPr>
            <p:spPr>
              <a:xfrm>
                <a:off x="5615070" y="2677799"/>
                <a:ext cx="1261179" cy="369332"/>
              </a:xfrm>
              <a:prstGeom prst="rect">
                <a:avLst/>
              </a:prstGeom>
              <a:noFill/>
            </p:spPr>
            <p:txBody>
              <a:bodyPr wrap="none" rtlCol="0">
                <a:spAutoFit/>
              </a:bodyPr>
              <a:lstStyle/>
              <a:p>
                <a:r>
                  <a:rPr lang="en-GB" dirty="0">
                    <a:solidFill>
                      <a:schemeClr val="tx1"/>
                    </a:solidFill>
                  </a:rPr>
                  <a:t>Adaptive </a:t>
                </a:r>
                <a14:m>
                  <m:oMath xmlns:m="http://schemas.openxmlformats.org/officeDocument/2006/math">
                    <m:r>
                      <a:rPr lang="en-GB" i="1">
                        <a:solidFill>
                          <a:schemeClr val="tx1"/>
                        </a:solidFill>
                        <a:latin typeface="Cambria Math" panose="02040503050406030204" pitchFamily="18" charset="0"/>
                        <a:ea typeface="Cambria Math" panose="02040503050406030204" pitchFamily="18" charset="0"/>
                      </a:rPr>
                      <m:t>𝜖</m:t>
                    </m:r>
                  </m:oMath>
                </a14:m>
                <a:endParaRPr lang="en-GB" dirty="0">
                  <a:solidFill>
                    <a:schemeClr val="tx1"/>
                  </a:solidFill>
                </a:endParaRPr>
              </a:p>
            </p:txBody>
          </p:sp>
        </mc:Choice>
        <mc:Fallback xmlns="">
          <p:sp>
            <p:nvSpPr>
              <p:cNvPr id="7" name="TextBox 6">
                <a:extLst>
                  <a:ext uri="{FF2B5EF4-FFF2-40B4-BE49-F238E27FC236}">
                    <a16:creationId xmlns:a16="http://schemas.microsoft.com/office/drawing/2014/main" id="{C8192D5D-85D8-104E-AA0A-6BA8D6E0A55D}"/>
                  </a:ext>
                </a:extLst>
              </p:cNvPr>
              <p:cNvSpPr txBox="1">
                <a:spLocks noRot="1" noChangeAspect="1" noMove="1" noResize="1" noEditPoints="1" noAdjustHandles="1" noChangeArrowheads="1" noChangeShapeType="1" noTextEdit="1"/>
              </p:cNvSpPr>
              <p:nvPr/>
            </p:nvSpPr>
            <p:spPr>
              <a:xfrm>
                <a:off x="5615070" y="2677799"/>
                <a:ext cx="1261179" cy="369332"/>
              </a:xfrm>
              <a:prstGeom prst="rect">
                <a:avLst/>
              </a:prstGeom>
              <a:blipFill>
                <a:blip r:embed="rId3"/>
                <a:stretch>
                  <a:fillRect l="-4000" t="-6452" b="-22581"/>
                </a:stretch>
              </a:blipFill>
            </p:spPr>
            <p:txBody>
              <a:bodyPr/>
              <a:lstStyle/>
              <a:p>
                <a:r>
                  <a:rPr lang="en-GB">
                    <a:noFill/>
                  </a:rPr>
                  <a:t> </a:t>
                </a:r>
              </a:p>
            </p:txBody>
          </p:sp>
        </mc:Fallback>
      </mc:AlternateContent>
      <p:sp>
        <p:nvSpPr>
          <p:cNvPr id="11" name="Right Brace 10">
            <a:extLst>
              <a:ext uri="{FF2B5EF4-FFF2-40B4-BE49-F238E27FC236}">
                <a16:creationId xmlns:a16="http://schemas.microsoft.com/office/drawing/2014/main" id="{7E9DE28D-8133-3F45-8A81-7F92B1B1D016}"/>
              </a:ext>
            </a:extLst>
          </p:cNvPr>
          <p:cNvSpPr/>
          <p:nvPr/>
        </p:nvSpPr>
        <p:spPr>
          <a:xfrm>
            <a:off x="5274365" y="2427890"/>
            <a:ext cx="208184" cy="73038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8" name="Picture 7" descr="A diagram of a scientific method&#10;&#10;AI-generated content may be incorrect.">
            <a:extLst>
              <a:ext uri="{FF2B5EF4-FFF2-40B4-BE49-F238E27FC236}">
                <a16:creationId xmlns:a16="http://schemas.microsoft.com/office/drawing/2014/main" id="{8A8E8AC5-CC46-9FFC-9EBE-9D8AB66A74BB}"/>
              </a:ext>
            </a:extLst>
          </p:cNvPr>
          <p:cNvPicPr>
            <a:picLocks noChangeAspect="1"/>
          </p:cNvPicPr>
          <p:nvPr/>
        </p:nvPicPr>
        <p:blipFill>
          <a:blip r:embed="rId4">
            <a:extLst>
              <a:ext uri="{28A0092B-C50C-407E-A947-70E740481C1C}">
                <a14:useLocalDpi xmlns:a14="http://schemas.microsoft.com/office/drawing/2010/main" val="0"/>
              </a:ext>
            </a:extLst>
          </a:blip>
          <a:srcRect t="70913"/>
          <a:stretch>
            <a:fillRect/>
          </a:stretch>
        </p:blipFill>
        <p:spPr>
          <a:xfrm>
            <a:off x="961302" y="4097244"/>
            <a:ext cx="10269395" cy="2237861"/>
          </a:xfrm>
          <a:prstGeom prst="rect">
            <a:avLst/>
          </a:prstGeom>
        </p:spPr>
      </p:pic>
      <p:sp>
        <p:nvSpPr>
          <p:cNvPr id="9" name="TextBox 8">
            <a:extLst>
              <a:ext uri="{FF2B5EF4-FFF2-40B4-BE49-F238E27FC236}">
                <a16:creationId xmlns:a16="http://schemas.microsoft.com/office/drawing/2014/main" id="{AB222401-1A2A-42A5-9310-3C419773304E}"/>
              </a:ext>
            </a:extLst>
          </p:cNvPr>
          <p:cNvSpPr txBox="1"/>
          <p:nvPr/>
        </p:nvSpPr>
        <p:spPr>
          <a:xfrm>
            <a:off x="10080524" y="6519446"/>
            <a:ext cx="2111476" cy="338554"/>
          </a:xfrm>
          <a:prstGeom prst="rect">
            <a:avLst/>
          </a:prstGeom>
          <a:noFill/>
        </p:spPr>
        <p:txBody>
          <a:bodyPr wrap="none" rtlCol="0">
            <a:spAutoFit/>
          </a:bodyPr>
          <a:lstStyle/>
          <a:p>
            <a:pPr algn="r"/>
            <a:r>
              <a:rPr lang="en-GB" sz="1600" dirty="0">
                <a:solidFill>
                  <a:schemeClr val="tx2"/>
                </a:solidFill>
              </a:rPr>
              <a:t>Alamoudi et al., 2023</a:t>
            </a:r>
          </a:p>
        </p:txBody>
      </p:sp>
    </p:spTree>
    <p:extLst>
      <p:ext uri="{BB962C8B-B14F-4D97-AF65-F5344CB8AC3E}">
        <p14:creationId xmlns:p14="http://schemas.microsoft.com/office/powerpoint/2010/main" val="159596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D2BF-ECA4-9246-8BB2-0B95B48C62AD}"/>
              </a:ext>
            </a:extLst>
          </p:cNvPr>
          <p:cNvSpPr>
            <a:spLocks noGrp="1"/>
          </p:cNvSpPr>
          <p:nvPr>
            <p:ph type="title"/>
          </p:nvPr>
        </p:nvSpPr>
        <p:spPr/>
        <p:txBody>
          <a:bodyPr/>
          <a:lstStyle/>
          <a:p>
            <a:r>
              <a:rPr lang="en-GB" cap="none" dirty="0"/>
              <a:t>Drawbacks of ABC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051D8A-B6AB-214A-83B8-0E22A3E4AF21}"/>
                  </a:ext>
                </a:extLst>
              </p:cNvPr>
              <p:cNvSpPr>
                <a:spLocks noGrp="1"/>
              </p:cNvSpPr>
              <p:nvPr>
                <p:ph idx="1"/>
              </p:nvPr>
            </p:nvSpPr>
            <p:spPr>
              <a:xfrm>
                <a:off x="838200" y="1110104"/>
                <a:ext cx="10515600" cy="4924425"/>
              </a:xfrm>
            </p:spPr>
            <p:txBody>
              <a:bodyPr/>
              <a:lstStyle/>
              <a:p>
                <a:pPr marL="342891" indent="-342891">
                  <a:buFont typeface="Arial" panose="020B0604020202020204" pitchFamily="34" charset="0"/>
                  <a:buChar char="•"/>
                </a:pPr>
                <a:r>
                  <a:rPr lang="en-GB" dirty="0">
                    <a:solidFill>
                      <a:schemeClr val="tx1"/>
                    </a:solidFill>
                  </a:rPr>
                  <a:t>In general, ABC is less computationally efficient (more rejections) than traditional MCMC techniques where a likelihood exists and is easy to calculate </a:t>
                </a:r>
              </a:p>
              <a:p>
                <a:pPr marL="342891" indent="-342891">
                  <a:buFont typeface="Arial" panose="020B0604020202020204" pitchFamily="34" charset="0"/>
                  <a:buChar char="•"/>
                </a:pPr>
                <a:r>
                  <a:rPr lang="en-GB" dirty="0">
                    <a:solidFill>
                      <a:schemeClr val="tx1"/>
                    </a:solidFill>
                  </a:rPr>
                  <a:t>Central questions are:</a:t>
                </a:r>
              </a:p>
              <a:p>
                <a:pPr marL="701657" lvl="1" indent="-342891">
                  <a:buFont typeface="Arial" panose="020B0604020202020204" pitchFamily="34" charset="0"/>
                  <a:buChar char="•"/>
                </a:pPr>
                <a:r>
                  <a:rPr lang="en-GB" dirty="0">
                    <a:solidFill>
                      <a:schemeClr val="tx1"/>
                    </a:solidFill>
                  </a:rPr>
                  <a:t>How to efficiently narrow in on the regions of high density?</a:t>
                </a:r>
              </a:p>
              <a:p>
                <a:pPr marL="701657" lvl="1" indent="-342891">
                  <a:buFont typeface="Arial" panose="020B0604020202020204" pitchFamily="34" charset="0"/>
                  <a:buChar char="•"/>
                </a:pPr>
                <a:r>
                  <a:rPr lang="en-GB" dirty="0">
                    <a:solidFill>
                      <a:schemeClr val="tx1"/>
                    </a:solidFill>
                  </a:rPr>
                  <a:t>How to define what is similar to the observed data and what is not?</a:t>
                </a:r>
              </a:p>
              <a:p>
                <a:pPr marL="342891" indent="-342891">
                  <a:buFont typeface="Arial" panose="020B0604020202020204" pitchFamily="34" charset="0"/>
                  <a:buChar char="•"/>
                </a:pPr>
                <a:r>
                  <a:rPr lang="en-GB" dirty="0">
                    <a:solidFill>
                      <a:schemeClr val="tx1"/>
                    </a:solidFill>
                  </a:rPr>
                  <a:t>ABC </a:t>
                </a:r>
                <a:r>
                  <a:rPr lang="en-GB" i="1" dirty="0">
                    <a:solidFill>
                      <a:schemeClr val="tx1"/>
                    </a:solidFill>
                  </a:rPr>
                  <a:t>always</a:t>
                </a:r>
                <a:r>
                  <a:rPr lang="en-GB" dirty="0">
                    <a:solidFill>
                      <a:schemeClr val="tx1"/>
                    </a:solidFill>
                  </a:rPr>
                  <a:t> introduces a bias. If </a:t>
                </a:r>
                <a14:m>
                  <m:oMath xmlns:m="http://schemas.openxmlformats.org/officeDocument/2006/math">
                    <m:r>
                      <a:rPr lang="en-GB" i="1" smtClean="0">
                        <a:solidFill>
                          <a:schemeClr val="tx1"/>
                        </a:solidFill>
                        <a:latin typeface="Cambria Math" panose="02040503050406030204" pitchFamily="18" charset="0"/>
                        <a:ea typeface="Cambria Math" panose="02040503050406030204" pitchFamily="18" charset="0"/>
                      </a:rPr>
                      <m:t>𝜖</m:t>
                    </m:r>
                  </m:oMath>
                </a14:m>
                <a:r>
                  <a:rPr lang="en-GB" dirty="0">
                    <a:solidFill>
                      <a:schemeClr val="tx1"/>
                    </a:solidFill>
                  </a:rPr>
                  <a:t> is sufficiently small, this bias may be negligible, but it can be difficult to verify whether that is really the case</a:t>
                </a:r>
              </a:p>
              <a:p>
                <a:pPr marL="342891" indent="-342891">
                  <a:buFont typeface="Arial" panose="020B0604020202020204" pitchFamily="34" charset="0"/>
                  <a:buChar char="•"/>
                </a:pPr>
                <a:r>
                  <a:rPr lang="en-GB" dirty="0">
                    <a:solidFill>
                      <a:schemeClr val="tx1"/>
                    </a:solidFill>
                  </a:rPr>
                  <a:t>If one uses summary statistics that don’t sufficiently represent the data, inference will be biased</a:t>
                </a:r>
              </a:p>
              <a:p>
                <a:pPr marL="342891" indent="-342891">
                  <a:buFont typeface="Arial" panose="020B0604020202020204" pitchFamily="34" charset="0"/>
                  <a:buChar char="•"/>
                </a:pPr>
                <a:r>
                  <a:rPr lang="en-GB" dirty="0">
                    <a:solidFill>
                      <a:schemeClr val="tx1"/>
                    </a:solidFill>
                  </a:rPr>
                  <a:t>Problems exploring posteriors with lots of parameters as no gradient information</a:t>
                </a:r>
              </a:p>
              <a:p>
                <a:pPr marL="342891" indent="-342891">
                  <a:buFont typeface="Arial" panose="020B0604020202020204" pitchFamily="34" charset="0"/>
                  <a:buChar char="•"/>
                </a:pPr>
                <a:r>
                  <a:rPr lang="en-GB" dirty="0">
                    <a:solidFill>
                      <a:schemeClr val="tx1"/>
                    </a:solidFill>
                  </a:rPr>
                  <a:t>Lots of the tools that have been developed to diagnose traditional MCMC methods don’t apply to ABC (as no likelihood)</a:t>
                </a:r>
              </a:p>
            </p:txBody>
          </p:sp>
        </mc:Choice>
        <mc:Fallback xmlns="">
          <p:sp>
            <p:nvSpPr>
              <p:cNvPr id="3" name="Content Placeholder 2">
                <a:extLst>
                  <a:ext uri="{FF2B5EF4-FFF2-40B4-BE49-F238E27FC236}">
                    <a16:creationId xmlns:a16="http://schemas.microsoft.com/office/drawing/2014/main" id="{3C051D8A-B6AB-214A-83B8-0E22A3E4AF21}"/>
                  </a:ext>
                </a:extLst>
              </p:cNvPr>
              <p:cNvSpPr>
                <a:spLocks noGrp="1" noRot="1" noChangeAspect="1" noMove="1" noResize="1" noEditPoints="1" noAdjustHandles="1" noChangeArrowheads="1" noChangeShapeType="1" noTextEdit="1"/>
              </p:cNvSpPr>
              <p:nvPr>
                <p:ph idx="1"/>
              </p:nvPr>
            </p:nvSpPr>
            <p:spPr>
              <a:xfrm>
                <a:off x="838200" y="1110104"/>
                <a:ext cx="10515600" cy="4924425"/>
              </a:xfrm>
              <a:blipFill>
                <a:blip r:embed="rId2"/>
                <a:stretch>
                  <a:fillRect l="-1448" t="-1542"/>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7D5E09E0-FCD7-424B-B4BA-89AC82031C6E}"/>
              </a:ext>
            </a:extLst>
          </p:cNvPr>
          <p:cNvSpPr>
            <a:spLocks noGrp="1"/>
          </p:cNvSpPr>
          <p:nvPr>
            <p:ph type="dt" sz="half" idx="10"/>
          </p:nvPr>
        </p:nvSpPr>
        <p:spPr>
          <a:xfrm>
            <a:off x="1119717" y="8440303"/>
            <a:ext cx="7008000" cy="164148"/>
          </a:xfrm>
          <a:prstGeom prst="rect">
            <a:avLst/>
          </a:prstGeom>
        </p:spPr>
        <p:txBody>
          <a:bodyPr vert="horz" wrap="square" lIns="0" tIns="0" rIns="0" bIns="0" rtlCol="0" anchor="b" anchorCtr="0">
            <a:spAutoFit/>
          </a:bodyPr>
          <a:lstStyle>
            <a:defPPr>
              <a:defRPr lang="en-US"/>
            </a:defPPr>
            <a:lvl1pPr marL="0" algn="l"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3C404475-5ECB-4D36-A4F5-040C1856A096}" type="datetime2">
              <a:rPr lang="en-GB" smtClean="0"/>
              <a:pPr/>
              <a:t>Tuesday, 10 February 2026</a:t>
            </a:fld>
            <a:endParaRPr lang="en-GB"/>
          </a:p>
        </p:txBody>
      </p:sp>
      <p:sp>
        <p:nvSpPr>
          <p:cNvPr id="6" name="Slide Number Placeholder 5">
            <a:extLst>
              <a:ext uri="{FF2B5EF4-FFF2-40B4-BE49-F238E27FC236}">
                <a16:creationId xmlns:a16="http://schemas.microsoft.com/office/drawing/2014/main" id="{8BF058A6-47B2-CB41-96D8-393988CAF515}"/>
              </a:ext>
            </a:extLst>
          </p:cNvPr>
          <p:cNvSpPr>
            <a:spLocks noGrp="1"/>
          </p:cNvSpPr>
          <p:nvPr>
            <p:ph type="sldNum" sz="quarter" idx="12"/>
          </p:nvPr>
        </p:nvSpPr>
        <p:spPr>
          <a:xfrm>
            <a:off x="0" y="8440303"/>
            <a:ext cx="1023211" cy="164148"/>
          </a:xfrm>
          <a:prstGeom prst="rect">
            <a:avLst/>
          </a:prstGeom>
        </p:spPr>
        <p:txBody>
          <a:bodyPr vert="horz" wrap="square" lIns="0" tIns="0" rIns="0" bIns="0" rtlCol="0" anchor="b" anchorCtr="0">
            <a:spAutoFit/>
          </a:bodyPr>
          <a:lstStyle>
            <a:defPPr>
              <a:defRPr lang="en-US"/>
            </a:defPPr>
            <a:lvl1pPr marL="0" algn="r"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F90E331C-8DD5-41DE-A1D8-42719F204B7E}" type="slidenum">
              <a:rPr lang="en-GB" smtClean="0"/>
              <a:pPr/>
              <a:t>22</a:t>
            </a:fld>
            <a:endParaRPr lang="en-GB"/>
          </a:p>
        </p:txBody>
      </p:sp>
    </p:spTree>
    <p:extLst>
      <p:ext uri="{BB962C8B-B14F-4D97-AF65-F5344CB8AC3E}">
        <p14:creationId xmlns:p14="http://schemas.microsoft.com/office/powerpoint/2010/main" val="223799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DF0716-57C7-AD94-75A6-DD9778B26281}"/>
              </a:ext>
            </a:extLst>
          </p:cNvPr>
          <p:cNvSpPr>
            <a:spLocks noGrp="1"/>
          </p:cNvSpPr>
          <p:nvPr>
            <p:ph type="body" sz="quarter" idx="13"/>
          </p:nvPr>
        </p:nvSpPr>
        <p:spPr/>
        <p:txBody>
          <a:bodyPr/>
          <a:lstStyle/>
          <a:p>
            <a:r>
              <a:rPr lang="en-GB" sz="2600" b="1" dirty="0">
                <a:solidFill>
                  <a:schemeClr val="tx2"/>
                </a:solidFill>
              </a:rPr>
              <a:t>ABC seems inefficient, can’t we use neural networks instead?</a:t>
            </a:r>
          </a:p>
        </p:txBody>
      </p:sp>
      <p:sp>
        <p:nvSpPr>
          <p:cNvPr id="4" name="Slide Number Placeholder 3">
            <a:extLst>
              <a:ext uri="{FF2B5EF4-FFF2-40B4-BE49-F238E27FC236}">
                <a16:creationId xmlns:a16="http://schemas.microsoft.com/office/drawing/2014/main" id="{BF7D5AEA-69CD-E97F-B043-7C3687B4B65D}"/>
              </a:ext>
            </a:extLst>
          </p:cNvPr>
          <p:cNvSpPr>
            <a:spLocks noGrp="1"/>
          </p:cNvSpPr>
          <p:nvPr>
            <p:ph type="sldNum" sz="quarter" idx="12"/>
          </p:nvPr>
        </p:nvSpPr>
        <p:spPr>
          <a:xfrm>
            <a:off x="5936755" y="5906022"/>
            <a:ext cx="318491" cy="137272"/>
          </a:xfrm>
        </p:spPr>
        <p:txBody>
          <a:bodyPr/>
          <a:lstStyle/>
          <a:p>
            <a:fld id="{B9B2A88A-9ECB-DF45-A377-2575079D0564}" type="slidenum">
              <a:rPr lang="en-GB" smtClean="0"/>
              <a:pPr/>
              <a:t>23</a:t>
            </a:fld>
            <a:endParaRPr lang="en-GB" dirty="0"/>
          </a:p>
        </p:txBody>
      </p:sp>
      <p:pic>
        <p:nvPicPr>
          <p:cNvPr id="6" name="Picture 5" descr="A diagram of a neural network&#10;&#10;Description automatically generated with medium confidence">
            <a:extLst>
              <a:ext uri="{FF2B5EF4-FFF2-40B4-BE49-F238E27FC236}">
                <a16:creationId xmlns:a16="http://schemas.microsoft.com/office/drawing/2014/main" id="{A69A4C69-F34B-D04A-46E8-7D39A6B06ECC}"/>
              </a:ext>
            </a:extLst>
          </p:cNvPr>
          <p:cNvPicPr>
            <a:picLocks noChangeAspect="1"/>
          </p:cNvPicPr>
          <p:nvPr/>
        </p:nvPicPr>
        <p:blipFill>
          <a:blip r:embed="rId2"/>
          <a:stretch>
            <a:fillRect/>
          </a:stretch>
        </p:blipFill>
        <p:spPr>
          <a:xfrm>
            <a:off x="8448653" y="1938528"/>
            <a:ext cx="3384660" cy="3517392"/>
          </a:xfrm>
          <a:prstGeom prst="rect">
            <a:avLst/>
          </a:prstGeom>
        </p:spPr>
      </p:pic>
      <p:sp>
        <p:nvSpPr>
          <p:cNvPr id="7" name="TextBox 6">
            <a:extLst>
              <a:ext uri="{FF2B5EF4-FFF2-40B4-BE49-F238E27FC236}">
                <a16:creationId xmlns:a16="http://schemas.microsoft.com/office/drawing/2014/main" id="{5A5E1D54-546A-ECA2-92AD-E9DE18B32724}"/>
              </a:ext>
            </a:extLst>
          </p:cNvPr>
          <p:cNvSpPr txBox="1"/>
          <p:nvPr/>
        </p:nvSpPr>
        <p:spPr>
          <a:xfrm>
            <a:off x="10551912" y="6498216"/>
            <a:ext cx="1644681" cy="338554"/>
          </a:xfrm>
          <a:prstGeom prst="rect">
            <a:avLst/>
          </a:prstGeom>
          <a:noFill/>
        </p:spPr>
        <p:txBody>
          <a:bodyPr wrap="none" rtlCol="0">
            <a:spAutoFit/>
          </a:bodyPr>
          <a:lstStyle/>
          <a:p>
            <a:pPr algn="r"/>
            <a:r>
              <a:rPr lang="en-GB" sz="1600" dirty="0">
                <a:solidFill>
                  <a:schemeClr val="tx2"/>
                </a:solidFill>
              </a:rPr>
              <a:t>Tang et al, 2019</a:t>
            </a:r>
          </a:p>
        </p:txBody>
      </p:sp>
      <p:pic>
        <p:nvPicPr>
          <p:cNvPr id="9" name="Picture 8" descr="A picture containing line, plot, diagram, font&#10;&#10;Description automatically generated">
            <a:extLst>
              <a:ext uri="{FF2B5EF4-FFF2-40B4-BE49-F238E27FC236}">
                <a16:creationId xmlns:a16="http://schemas.microsoft.com/office/drawing/2014/main" id="{37D48412-19A5-F0C3-5E37-D08AFD10E35A}"/>
              </a:ext>
            </a:extLst>
          </p:cNvPr>
          <p:cNvPicPr>
            <a:picLocks noChangeAspect="1"/>
          </p:cNvPicPr>
          <p:nvPr/>
        </p:nvPicPr>
        <p:blipFill>
          <a:blip r:embed="rId3"/>
          <a:stretch>
            <a:fillRect/>
          </a:stretch>
        </p:blipFill>
        <p:spPr>
          <a:xfrm>
            <a:off x="1263716" y="3042197"/>
            <a:ext cx="6108192" cy="3328124"/>
          </a:xfrm>
          <a:prstGeom prst="rect">
            <a:avLst/>
          </a:prstGeom>
        </p:spPr>
      </p:pic>
      <p:pic>
        <p:nvPicPr>
          <p:cNvPr id="11" name="Picture 10" descr="A picture containing line, plot, diagram, slope&#10;&#10;Description automatically generated">
            <a:extLst>
              <a:ext uri="{FF2B5EF4-FFF2-40B4-BE49-F238E27FC236}">
                <a16:creationId xmlns:a16="http://schemas.microsoft.com/office/drawing/2014/main" id="{11478F6F-16DE-E005-5253-1699BD64D0E7}"/>
              </a:ext>
            </a:extLst>
          </p:cNvPr>
          <p:cNvPicPr>
            <a:picLocks/>
          </p:cNvPicPr>
          <p:nvPr/>
        </p:nvPicPr>
        <p:blipFill>
          <a:blip r:embed="rId4"/>
          <a:stretch>
            <a:fillRect/>
          </a:stretch>
        </p:blipFill>
        <p:spPr>
          <a:xfrm>
            <a:off x="1251160" y="3053468"/>
            <a:ext cx="6110400" cy="3326400"/>
          </a:xfrm>
          <a:prstGeom prst="rect">
            <a:avLst/>
          </a:prstGeom>
        </p:spPr>
      </p:pic>
      <p:pic>
        <p:nvPicPr>
          <p:cNvPr id="13" name="Picture 12" descr="A blue and red graph&#10;&#10;Description automatically generated with low confidence">
            <a:extLst>
              <a:ext uri="{FF2B5EF4-FFF2-40B4-BE49-F238E27FC236}">
                <a16:creationId xmlns:a16="http://schemas.microsoft.com/office/drawing/2014/main" id="{FEF135D2-D222-7188-8AFF-82E73BC16A9E}"/>
              </a:ext>
            </a:extLst>
          </p:cNvPr>
          <p:cNvPicPr>
            <a:picLocks/>
          </p:cNvPicPr>
          <p:nvPr/>
        </p:nvPicPr>
        <p:blipFill>
          <a:blip r:embed="rId5"/>
          <a:stretch>
            <a:fillRect/>
          </a:stretch>
        </p:blipFill>
        <p:spPr>
          <a:xfrm>
            <a:off x="1251160" y="3048668"/>
            <a:ext cx="6110400" cy="3331200"/>
          </a:xfrm>
          <a:prstGeom prst="rect">
            <a:avLst/>
          </a:prstGeom>
        </p:spPr>
      </p:pic>
      <p:pic>
        <p:nvPicPr>
          <p:cNvPr id="15" name="Picture 14" descr="A blue and red graph&#10;&#10;Description automatically generated with low confidence">
            <a:extLst>
              <a:ext uri="{FF2B5EF4-FFF2-40B4-BE49-F238E27FC236}">
                <a16:creationId xmlns:a16="http://schemas.microsoft.com/office/drawing/2014/main" id="{197CED37-E53F-457A-91EB-1EDF53C7CFDD}"/>
              </a:ext>
            </a:extLst>
          </p:cNvPr>
          <p:cNvPicPr>
            <a:picLocks/>
          </p:cNvPicPr>
          <p:nvPr/>
        </p:nvPicPr>
        <p:blipFill>
          <a:blip r:embed="rId6"/>
          <a:stretch>
            <a:fillRect/>
          </a:stretch>
        </p:blipFill>
        <p:spPr>
          <a:xfrm>
            <a:off x="1247263" y="3032648"/>
            <a:ext cx="6110400" cy="3331200"/>
          </a:xfrm>
          <a:prstGeom prst="rect">
            <a:avLst/>
          </a:prstGeom>
        </p:spPr>
      </p:pic>
      <p:sp>
        <p:nvSpPr>
          <p:cNvPr id="3" name="Content Placeholder 2">
            <a:extLst>
              <a:ext uri="{FF2B5EF4-FFF2-40B4-BE49-F238E27FC236}">
                <a16:creationId xmlns:a16="http://schemas.microsoft.com/office/drawing/2014/main" id="{F634F8A6-98A7-7118-F926-B238402F33A0}"/>
              </a:ext>
            </a:extLst>
          </p:cNvPr>
          <p:cNvSpPr>
            <a:spLocks noGrp="1"/>
          </p:cNvSpPr>
          <p:nvPr>
            <p:ph idx="1"/>
          </p:nvPr>
        </p:nvSpPr>
        <p:spPr>
          <a:xfrm>
            <a:off x="441021" y="1343785"/>
            <a:ext cx="6930887" cy="4170429"/>
          </a:xfrm>
        </p:spPr>
        <p:txBody>
          <a:bodyPr/>
          <a:lstStyle/>
          <a:p>
            <a:pPr marL="380990" indent="-380990">
              <a:buFont typeface="Arial" panose="020B0604020202020204" pitchFamily="34" charset="0"/>
              <a:buChar char="•"/>
            </a:pPr>
            <a:r>
              <a:rPr lang="en-GB" dirty="0"/>
              <a:t>Neural networks are fundamentally function approximation algorithms </a:t>
            </a:r>
          </a:p>
          <a:p>
            <a:pPr marL="380990" indent="-380990">
              <a:buFont typeface="Arial" panose="020B0604020202020204" pitchFamily="34" charset="0"/>
              <a:buChar char="•"/>
            </a:pPr>
            <a:r>
              <a:rPr lang="en-GB" dirty="0"/>
              <a:t>Adding more hidden layers with more nodes allows the network to model functions with increasing complexity</a:t>
            </a:r>
          </a:p>
        </p:txBody>
      </p:sp>
    </p:spTree>
    <p:extLst>
      <p:ext uri="{BB962C8B-B14F-4D97-AF65-F5344CB8AC3E}">
        <p14:creationId xmlns:p14="http://schemas.microsoft.com/office/powerpoint/2010/main" val="268716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563FC-3AB4-6039-78D4-8AC6C6B4F7AD}"/>
              </a:ext>
            </a:extLst>
          </p:cNvPr>
          <p:cNvSpPr>
            <a:spLocks noGrp="1"/>
          </p:cNvSpPr>
          <p:nvPr>
            <p:ph type="title"/>
          </p:nvPr>
        </p:nvSpPr>
        <p:spPr/>
        <p:txBody>
          <a:bodyPr/>
          <a:lstStyle/>
          <a:p>
            <a:r>
              <a:rPr lang="en-GB" dirty="0"/>
              <a:t>Neural networks can accelerate simulation-based inference</a:t>
            </a:r>
          </a:p>
        </p:txBody>
      </p:sp>
      <p:pic>
        <p:nvPicPr>
          <p:cNvPr id="8" name="Content Placeholder 7" descr="A diagram of a graph&#10;&#10;AI-generated content may be incorrect.">
            <a:extLst>
              <a:ext uri="{FF2B5EF4-FFF2-40B4-BE49-F238E27FC236}">
                <a16:creationId xmlns:a16="http://schemas.microsoft.com/office/drawing/2014/main" id="{EA200BFB-0A02-6FCE-1CAB-F3683845C9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6158" y="1369709"/>
            <a:ext cx="9639684" cy="4446474"/>
          </a:xfrm>
        </p:spPr>
      </p:pic>
      <p:sp>
        <p:nvSpPr>
          <p:cNvPr id="9" name="TextBox 8">
            <a:extLst>
              <a:ext uri="{FF2B5EF4-FFF2-40B4-BE49-F238E27FC236}">
                <a16:creationId xmlns:a16="http://schemas.microsoft.com/office/drawing/2014/main" id="{E2B1CAA8-D185-68BC-1034-BDC3E1F033E3}"/>
              </a:ext>
            </a:extLst>
          </p:cNvPr>
          <p:cNvSpPr txBox="1"/>
          <p:nvPr/>
        </p:nvSpPr>
        <p:spPr>
          <a:xfrm>
            <a:off x="9577502" y="6519446"/>
            <a:ext cx="2614498" cy="338554"/>
          </a:xfrm>
          <a:prstGeom prst="rect">
            <a:avLst/>
          </a:prstGeom>
          <a:noFill/>
        </p:spPr>
        <p:txBody>
          <a:bodyPr wrap="none" rtlCol="0">
            <a:spAutoFit/>
          </a:bodyPr>
          <a:lstStyle/>
          <a:p>
            <a:pPr algn="r"/>
            <a:r>
              <a:rPr lang="en-GB" sz="1600" dirty="0">
                <a:solidFill>
                  <a:schemeClr val="tx2"/>
                </a:solidFill>
              </a:rPr>
              <a:t>Tejero-Cantero et al., 2022</a:t>
            </a:r>
          </a:p>
        </p:txBody>
      </p:sp>
      <p:sp>
        <p:nvSpPr>
          <p:cNvPr id="4" name="TextBox 3">
            <a:extLst>
              <a:ext uri="{FF2B5EF4-FFF2-40B4-BE49-F238E27FC236}">
                <a16:creationId xmlns:a16="http://schemas.microsoft.com/office/drawing/2014/main" id="{C4DC3EF9-4AE9-58F2-A8BC-3567653A6FBD}"/>
              </a:ext>
            </a:extLst>
          </p:cNvPr>
          <p:cNvSpPr txBox="1"/>
          <p:nvPr/>
        </p:nvSpPr>
        <p:spPr>
          <a:xfrm>
            <a:off x="5742432" y="5340695"/>
            <a:ext cx="1524000" cy="950976"/>
          </a:xfrm>
          <a:prstGeom prst="rect">
            <a:avLst/>
          </a:prstGeom>
          <a:noFill/>
        </p:spPr>
        <p:txBody>
          <a:bodyPr wrap="none" lIns="0" tIns="0" rIns="0" bIns="0" rtlCol="0">
            <a:noAutofit/>
          </a:bodyPr>
          <a:lstStyle/>
          <a:p>
            <a:pPr algn="l">
              <a:lnSpc>
                <a:spcPct val="105000"/>
              </a:lnSpc>
            </a:pPr>
            <a:r>
              <a:rPr lang="en-GB" sz="2200" dirty="0">
                <a:solidFill>
                  <a:schemeClr val="tx1"/>
                </a:solidFill>
              </a:rPr>
              <a:t>Amortised!</a:t>
            </a:r>
          </a:p>
        </p:txBody>
      </p:sp>
      <p:sp>
        <p:nvSpPr>
          <p:cNvPr id="3" name="Rectangle 2">
            <a:extLst>
              <a:ext uri="{FF2B5EF4-FFF2-40B4-BE49-F238E27FC236}">
                <a16:creationId xmlns:a16="http://schemas.microsoft.com/office/drawing/2014/main" id="{493CDFAF-84CC-1E0D-EA7F-C8E2A8633EE1}"/>
              </a:ext>
            </a:extLst>
          </p:cNvPr>
          <p:cNvSpPr/>
          <p:nvPr/>
        </p:nvSpPr>
        <p:spPr>
          <a:xfrm>
            <a:off x="4516582" y="4306633"/>
            <a:ext cx="5181600" cy="720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5" name="Rectangle 4">
            <a:extLst>
              <a:ext uri="{FF2B5EF4-FFF2-40B4-BE49-F238E27FC236}">
                <a16:creationId xmlns:a16="http://schemas.microsoft.com/office/drawing/2014/main" id="{162AAEDC-7007-4F2E-75B6-DA12CD1444D9}"/>
              </a:ext>
            </a:extLst>
          </p:cNvPr>
          <p:cNvSpPr/>
          <p:nvPr/>
        </p:nvSpPr>
        <p:spPr>
          <a:xfrm>
            <a:off x="8889290" y="4306633"/>
            <a:ext cx="1520803" cy="3704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Tree>
    <p:extLst>
      <p:ext uri="{BB962C8B-B14F-4D97-AF65-F5344CB8AC3E}">
        <p14:creationId xmlns:p14="http://schemas.microsoft.com/office/powerpoint/2010/main" val="367284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8FF16A-11AF-FE74-2A70-F275BD3CC03F}"/>
              </a:ext>
            </a:extLst>
          </p:cNvPr>
          <p:cNvSpPr>
            <a:spLocks noGrp="1"/>
          </p:cNvSpPr>
          <p:nvPr>
            <p:ph type="body" sz="quarter" idx="13"/>
          </p:nvPr>
        </p:nvSpPr>
        <p:spPr/>
        <p:txBody>
          <a:bodyPr/>
          <a:lstStyle/>
          <a:p>
            <a:r>
              <a:rPr lang="en-GB" dirty="0"/>
              <a:t>Normalising flows allow neural networks to model distributions, rather than just </a:t>
            </a:r>
            <a:r>
              <a:rPr lang="en-GB"/>
              <a:t>point values </a:t>
            </a:r>
            <a:endParaRPr lang="en-GB" dirty="0"/>
          </a:p>
        </p:txBody>
      </p:sp>
      <p:pic>
        <p:nvPicPr>
          <p:cNvPr id="6" name="Content Placeholder 5" descr="A diagram of a function&#10;&#10;AI-generated content may be incorrect.">
            <a:extLst>
              <a:ext uri="{FF2B5EF4-FFF2-40B4-BE49-F238E27FC236}">
                <a16:creationId xmlns:a16="http://schemas.microsoft.com/office/drawing/2014/main" id="{A52CA883-8C31-037E-3346-9DFC85F319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252" y="2454305"/>
            <a:ext cx="8660699" cy="2607649"/>
          </a:xfrm>
        </p:spPr>
      </p:pic>
      <p:sp>
        <p:nvSpPr>
          <p:cNvPr id="4" name="Slide Number Placeholder 3">
            <a:extLst>
              <a:ext uri="{FF2B5EF4-FFF2-40B4-BE49-F238E27FC236}">
                <a16:creationId xmlns:a16="http://schemas.microsoft.com/office/drawing/2014/main" id="{E5D457D1-57F0-7E1A-17DB-CDE40F057C0E}"/>
              </a:ext>
            </a:extLst>
          </p:cNvPr>
          <p:cNvSpPr>
            <a:spLocks noGrp="1"/>
          </p:cNvSpPr>
          <p:nvPr>
            <p:ph type="sldNum" sz="quarter" idx="12"/>
          </p:nvPr>
        </p:nvSpPr>
        <p:spPr/>
        <p:txBody>
          <a:bodyPr/>
          <a:lstStyle/>
          <a:p>
            <a:fld id="{B9B2A88A-9ECB-DF45-A377-2575079D0564}" type="slidenum">
              <a:rPr lang="en-GB" smtClean="0"/>
              <a:pPr/>
              <a:t>25</a:t>
            </a:fld>
            <a:endParaRPr lang="en-GB" dirty="0"/>
          </a:p>
        </p:txBody>
      </p:sp>
      <p:sp>
        <p:nvSpPr>
          <p:cNvPr id="7" name="TextBox 6">
            <a:extLst>
              <a:ext uri="{FF2B5EF4-FFF2-40B4-BE49-F238E27FC236}">
                <a16:creationId xmlns:a16="http://schemas.microsoft.com/office/drawing/2014/main" id="{29461961-3EDB-AB94-9872-0AD4EB6F2F12}"/>
              </a:ext>
            </a:extLst>
          </p:cNvPr>
          <p:cNvSpPr txBox="1"/>
          <p:nvPr/>
        </p:nvSpPr>
        <p:spPr>
          <a:xfrm>
            <a:off x="2005224" y="4477408"/>
            <a:ext cx="2480441" cy="914400"/>
          </a:xfrm>
          <a:prstGeom prst="rect">
            <a:avLst/>
          </a:prstGeom>
          <a:noFill/>
        </p:spPr>
        <p:txBody>
          <a:bodyPr wrap="none" lIns="0" tIns="0" rIns="0" bIns="0" rtlCol="0">
            <a:noAutofit/>
          </a:bodyPr>
          <a:lstStyle/>
          <a:p>
            <a:pPr algn="ctr">
              <a:lnSpc>
                <a:spcPct val="105000"/>
              </a:lnSpc>
            </a:pPr>
            <a:r>
              <a:rPr lang="en-GB" sz="2400" dirty="0">
                <a:solidFill>
                  <a:schemeClr val="tx1"/>
                </a:solidFill>
              </a:rPr>
              <a:t>K invertible</a:t>
            </a:r>
          </a:p>
          <a:p>
            <a:pPr algn="ctr">
              <a:lnSpc>
                <a:spcPct val="105000"/>
              </a:lnSpc>
            </a:pPr>
            <a:r>
              <a:rPr lang="en-GB" sz="2400" dirty="0">
                <a:solidFill>
                  <a:schemeClr val="tx1"/>
                </a:solidFill>
              </a:rPr>
              <a:t>transformations</a:t>
            </a:r>
          </a:p>
        </p:txBody>
      </p:sp>
      <p:cxnSp>
        <p:nvCxnSpPr>
          <p:cNvPr id="9" name="Straight Arrow Connector 8">
            <a:extLst>
              <a:ext uri="{FF2B5EF4-FFF2-40B4-BE49-F238E27FC236}">
                <a16:creationId xmlns:a16="http://schemas.microsoft.com/office/drawing/2014/main" id="{11BFAC48-D222-1915-E3E4-069242CD4D56}"/>
              </a:ext>
            </a:extLst>
          </p:cNvPr>
          <p:cNvCxnSpPr>
            <a:cxnSpLocks/>
          </p:cNvCxnSpPr>
          <p:nvPr/>
        </p:nvCxnSpPr>
        <p:spPr>
          <a:xfrm flipH="1" flipV="1">
            <a:off x="2574856" y="3528811"/>
            <a:ext cx="141668" cy="79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FA67565-39C8-F2F5-8FEF-7923ECF459F6}"/>
              </a:ext>
            </a:extLst>
          </p:cNvPr>
          <p:cNvCxnSpPr>
            <a:cxnSpLocks/>
          </p:cNvCxnSpPr>
          <p:nvPr/>
        </p:nvCxnSpPr>
        <p:spPr>
          <a:xfrm flipV="1">
            <a:off x="3706051" y="3528811"/>
            <a:ext cx="143813" cy="7762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33101A-34EC-86EB-D20D-BB4E9D5F9AC3}"/>
              </a:ext>
            </a:extLst>
          </p:cNvPr>
          <p:cNvSpPr txBox="1"/>
          <p:nvPr/>
        </p:nvSpPr>
        <p:spPr>
          <a:xfrm>
            <a:off x="-177216" y="1721082"/>
            <a:ext cx="2182440" cy="748666"/>
          </a:xfrm>
          <a:prstGeom prst="rect">
            <a:avLst/>
          </a:prstGeom>
          <a:noFill/>
        </p:spPr>
        <p:txBody>
          <a:bodyPr wrap="square" lIns="0" tIns="0" rIns="0" bIns="0" rtlCol="0">
            <a:spAutoFit/>
          </a:bodyPr>
          <a:lstStyle/>
          <a:p>
            <a:pPr algn="ctr">
              <a:lnSpc>
                <a:spcPct val="105000"/>
              </a:lnSpc>
            </a:pPr>
            <a:r>
              <a:rPr lang="en-GB" sz="2400" dirty="0">
                <a:solidFill>
                  <a:schemeClr val="tx1"/>
                </a:solidFill>
              </a:rPr>
              <a:t>Simple distribution</a:t>
            </a:r>
          </a:p>
        </p:txBody>
      </p:sp>
      <p:sp>
        <p:nvSpPr>
          <p:cNvPr id="3" name="TextBox 2">
            <a:extLst>
              <a:ext uri="{FF2B5EF4-FFF2-40B4-BE49-F238E27FC236}">
                <a16:creationId xmlns:a16="http://schemas.microsoft.com/office/drawing/2014/main" id="{82E09CA7-DB40-BB5E-A865-A167D02047F6}"/>
              </a:ext>
            </a:extLst>
          </p:cNvPr>
          <p:cNvSpPr txBox="1"/>
          <p:nvPr/>
        </p:nvSpPr>
        <p:spPr>
          <a:xfrm>
            <a:off x="6390134" y="1715487"/>
            <a:ext cx="3023877" cy="748666"/>
          </a:xfrm>
          <a:prstGeom prst="rect">
            <a:avLst/>
          </a:prstGeom>
          <a:noFill/>
        </p:spPr>
        <p:txBody>
          <a:bodyPr wrap="square" lIns="0" tIns="0" rIns="0" bIns="0" rtlCol="0">
            <a:spAutoFit/>
          </a:bodyPr>
          <a:lstStyle/>
          <a:p>
            <a:pPr algn="ctr">
              <a:lnSpc>
                <a:spcPct val="105000"/>
              </a:lnSpc>
            </a:pPr>
            <a:r>
              <a:rPr lang="en-GB" sz="2400" dirty="0">
                <a:solidFill>
                  <a:schemeClr val="tx1"/>
                </a:solidFill>
              </a:rPr>
              <a:t>Arbitrarily complex distribution</a:t>
            </a:r>
          </a:p>
        </p:txBody>
      </p:sp>
      <p:sp>
        <p:nvSpPr>
          <p:cNvPr id="16" name="TextBox 15">
            <a:extLst>
              <a:ext uri="{FF2B5EF4-FFF2-40B4-BE49-F238E27FC236}">
                <a16:creationId xmlns:a16="http://schemas.microsoft.com/office/drawing/2014/main" id="{0E360A26-F7C4-610B-2B6D-4B389FD57875}"/>
              </a:ext>
            </a:extLst>
          </p:cNvPr>
          <p:cNvSpPr txBox="1"/>
          <p:nvPr/>
        </p:nvSpPr>
        <p:spPr>
          <a:xfrm>
            <a:off x="9701139" y="2220400"/>
            <a:ext cx="2305609" cy="3075457"/>
          </a:xfrm>
          <a:prstGeom prst="rect">
            <a:avLst/>
          </a:prstGeom>
          <a:noFill/>
        </p:spPr>
        <p:txBody>
          <a:bodyPr wrap="square" lIns="0" tIns="0" rIns="0" bIns="0" rtlCol="0">
            <a:spAutoFit/>
          </a:bodyPr>
          <a:lstStyle/>
          <a:p>
            <a:pPr algn="l">
              <a:lnSpc>
                <a:spcPct val="105000"/>
              </a:lnSpc>
            </a:pPr>
            <a:r>
              <a:rPr lang="en-GB" sz="2400" b="1" dirty="0">
                <a:solidFill>
                  <a:schemeClr val="tx1"/>
                </a:solidFill>
              </a:rPr>
              <a:t>NF properties</a:t>
            </a:r>
          </a:p>
          <a:p>
            <a:pPr marL="285750" indent="-285750" algn="l">
              <a:lnSpc>
                <a:spcPct val="105000"/>
              </a:lnSpc>
              <a:buFont typeface="Arial" panose="020B0604020202020204" pitchFamily="34" charset="0"/>
              <a:buChar char="•"/>
            </a:pPr>
            <a:r>
              <a:rPr lang="en-GB" sz="2400" dirty="0">
                <a:solidFill>
                  <a:schemeClr val="tx1"/>
                </a:solidFill>
              </a:rPr>
              <a:t>Sample easily</a:t>
            </a:r>
          </a:p>
          <a:p>
            <a:pPr marL="285750" indent="-285750">
              <a:lnSpc>
                <a:spcPct val="105000"/>
              </a:lnSpc>
              <a:buFont typeface="Arial" panose="020B0604020202020204" pitchFamily="34" charset="0"/>
              <a:buChar char="•"/>
            </a:pPr>
            <a:r>
              <a:rPr lang="en-GB" sz="2400" dirty="0"/>
              <a:t>C</a:t>
            </a:r>
            <a:r>
              <a:rPr lang="en-GB" sz="2400" dirty="0">
                <a:solidFill>
                  <a:schemeClr val="tx1"/>
                </a:solidFill>
              </a:rPr>
              <a:t>ompute exact log probabilities</a:t>
            </a:r>
          </a:p>
          <a:p>
            <a:pPr marL="285750" indent="-285750">
              <a:lnSpc>
                <a:spcPct val="105000"/>
              </a:lnSpc>
              <a:buFont typeface="Arial" panose="020B0604020202020204" pitchFamily="34" charset="0"/>
              <a:buChar char="•"/>
            </a:pPr>
            <a:r>
              <a:rPr lang="en-GB" sz="2400" dirty="0"/>
              <a:t>T</a:t>
            </a:r>
            <a:r>
              <a:rPr lang="en-GB" sz="2400" dirty="0">
                <a:solidFill>
                  <a:schemeClr val="tx1"/>
                </a:solidFill>
              </a:rPr>
              <a:t>rain via maximum likelihood</a:t>
            </a:r>
          </a:p>
        </p:txBody>
      </p:sp>
    </p:spTree>
    <p:extLst>
      <p:ext uri="{BB962C8B-B14F-4D97-AF65-F5344CB8AC3E}">
        <p14:creationId xmlns:p14="http://schemas.microsoft.com/office/powerpoint/2010/main" val="420188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3"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12600-A954-DB5A-4497-2023F1FCB6FF}"/>
              </a:ext>
            </a:extLst>
          </p:cNvPr>
          <p:cNvSpPr>
            <a:spLocks noGrp="1"/>
          </p:cNvSpPr>
          <p:nvPr>
            <p:ph type="title"/>
          </p:nvPr>
        </p:nvSpPr>
        <p:spPr/>
        <p:txBody>
          <a:bodyPr/>
          <a:lstStyle/>
          <a:p>
            <a:r>
              <a:rPr lang="en-GB" dirty="0"/>
              <a:t>3 families of amortised inference</a:t>
            </a:r>
          </a:p>
        </p:txBody>
      </p:sp>
      <p:pic>
        <p:nvPicPr>
          <p:cNvPr id="5" name="Content Placeholder 4" descr="A diagram of a process flow&#10;&#10;AI-generated content may be incorrect.">
            <a:extLst>
              <a:ext uri="{FF2B5EF4-FFF2-40B4-BE49-F238E27FC236}">
                <a16:creationId xmlns:a16="http://schemas.microsoft.com/office/drawing/2014/main" id="{4E97FFAB-A387-39AE-C087-12377BB93CF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9321" r="24049" b="-1"/>
          <a:stretch/>
        </p:blipFill>
        <p:spPr>
          <a:xfrm>
            <a:off x="503408" y="1018309"/>
            <a:ext cx="11185184" cy="4821382"/>
          </a:xfrm>
        </p:spPr>
      </p:pic>
      <p:sp>
        <p:nvSpPr>
          <p:cNvPr id="7" name="Rectangle 6">
            <a:extLst>
              <a:ext uri="{FF2B5EF4-FFF2-40B4-BE49-F238E27FC236}">
                <a16:creationId xmlns:a16="http://schemas.microsoft.com/office/drawing/2014/main" id="{34B35BC3-FE45-5ED9-E30C-4F45D8040412}"/>
              </a:ext>
            </a:extLst>
          </p:cNvPr>
          <p:cNvSpPr/>
          <p:nvPr/>
        </p:nvSpPr>
        <p:spPr>
          <a:xfrm>
            <a:off x="7966364" y="5389418"/>
            <a:ext cx="568036" cy="665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8" name="Rectangle 7">
            <a:extLst>
              <a:ext uri="{FF2B5EF4-FFF2-40B4-BE49-F238E27FC236}">
                <a16:creationId xmlns:a16="http://schemas.microsoft.com/office/drawing/2014/main" id="{F60E3840-3808-3EF6-3437-B96E7C44FE64}"/>
              </a:ext>
            </a:extLst>
          </p:cNvPr>
          <p:cNvSpPr/>
          <p:nvPr/>
        </p:nvSpPr>
        <p:spPr>
          <a:xfrm>
            <a:off x="4156364" y="5389418"/>
            <a:ext cx="568036" cy="665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9" name="Rectangle 8">
            <a:extLst>
              <a:ext uri="{FF2B5EF4-FFF2-40B4-BE49-F238E27FC236}">
                <a16:creationId xmlns:a16="http://schemas.microsoft.com/office/drawing/2014/main" id="{1E340710-9C8F-E409-A195-AE13AE751165}"/>
              </a:ext>
            </a:extLst>
          </p:cNvPr>
          <p:cNvSpPr/>
          <p:nvPr/>
        </p:nvSpPr>
        <p:spPr>
          <a:xfrm>
            <a:off x="346364" y="5282046"/>
            <a:ext cx="568036" cy="665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6" name="Rounded Rectangle 5">
            <a:extLst>
              <a:ext uri="{FF2B5EF4-FFF2-40B4-BE49-F238E27FC236}">
                <a16:creationId xmlns:a16="http://schemas.microsoft.com/office/drawing/2014/main" id="{1B1B3A09-F4E2-D6B2-AA14-E3BAED6BB851}"/>
              </a:ext>
            </a:extLst>
          </p:cNvPr>
          <p:cNvSpPr/>
          <p:nvPr/>
        </p:nvSpPr>
        <p:spPr>
          <a:xfrm>
            <a:off x="4156364" y="1018310"/>
            <a:ext cx="3810000" cy="4821382"/>
          </a:xfrm>
          <a:prstGeom prst="roundRect">
            <a:avLst/>
          </a:prstGeom>
          <a:noFill/>
          <a:ln w="38100">
            <a:solidFill>
              <a:schemeClr val="accent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10" name="TextBox 9">
            <a:extLst>
              <a:ext uri="{FF2B5EF4-FFF2-40B4-BE49-F238E27FC236}">
                <a16:creationId xmlns:a16="http://schemas.microsoft.com/office/drawing/2014/main" id="{B02DBE86-BF5A-5FF9-E520-D8568BEA3CC5}"/>
              </a:ext>
            </a:extLst>
          </p:cNvPr>
          <p:cNvSpPr txBox="1"/>
          <p:nvPr/>
        </p:nvSpPr>
        <p:spPr>
          <a:xfrm>
            <a:off x="10171603" y="6480711"/>
            <a:ext cx="2056973" cy="338554"/>
          </a:xfrm>
          <a:prstGeom prst="rect">
            <a:avLst/>
          </a:prstGeom>
          <a:noFill/>
        </p:spPr>
        <p:txBody>
          <a:bodyPr wrap="none" rtlCol="0">
            <a:spAutoFit/>
          </a:bodyPr>
          <a:lstStyle/>
          <a:p>
            <a:pPr algn="r"/>
            <a:r>
              <a:rPr lang="en-GB" sz="1600" dirty="0">
                <a:solidFill>
                  <a:schemeClr val="tx2"/>
                </a:solidFill>
              </a:rPr>
              <a:t>Cranmer et al., 2020</a:t>
            </a:r>
          </a:p>
        </p:txBody>
      </p:sp>
      <p:sp>
        <p:nvSpPr>
          <p:cNvPr id="11" name="TextBox 10">
            <a:extLst>
              <a:ext uri="{FF2B5EF4-FFF2-40B4-BE49-F238E27FC236}">
                <a16:creationId xmlns:a16="http://schemas.microsoft.com/office/drawing/2014/main" id="{6B1E54AB-2599-5385-5CC9-06B25C43B7DD}"/>
              </a:ext>
            </a:extLst>
          </p:cNvPr>
          <p:cNvSpPr txBox="1"/>
          <p:nvPr/>
        </p:nvSpPr>
        <p:spPr>
          <a:xfrm>
            <a:off x="5056909" y="6289964"/>
            <a:ext cx="914400" cy="914400"/>
          </a:xfrm>
          <a:prstGeom prst="rect">
            <a:avLst/>
          </a:prstGeom>
          <a:noFill/>
        </p:spPr>
        <p:txBody>
          <a:bodyPr wrap="none" lIns="0" tIns="0" rIns="0" bIns="0" rtlCol="0">
            <a:noAutofit/>
          </a:bodyPr>
          <a:lstStyle/>
          <a:p>
            <a:pPr algn="l">
              <a:lnSpc>
                <a:spcPct val="105000"/>
              </a:lnSpc>
            </a:pPr>
            <a:endParaRPr lang="en-GB" sz="1600" dirty="0">
              <a:solidFill>
                <a:schemeClr val="tx1"/>
              </a:solidFill>
            </a:endParaRPr>
          </a:p>
        </p:txBody>
      </p:sp>
      <p:sp>
        <p:nvSpPr>
          <p:cNvPr id="12" name="TextBox 11">
            <a:extLst>
              <a:ext uri="{FF2B5EF4-FFF2-40B4-BE49-F238E27FC236}">
                <a16:creationId xmlns:a16="http://schemas.microsoft.com/office/drawing/2014/main" id="{D1E96878-B94B-5BCE-7A71-49A3686351CB}"/>
              </a:ext>
            </a:extLst>
          </p:cNvPr>
          <p:cNvSpPr txBox="1"/>
          <p:nvPr/>
        </p:nvSpPr>
        <p:spPr>
          <a:xfrm>
            <a:off x="4405746" y="6019258"/>
            <a:ext cx="3616037" cy="623889"/>
          </a:xfrm>
          <a:prstGeom prst="rect">
            <a:avLst/>
          </a:prstGeom>
          <a:noFill/>
        </p:spPr>
        <p:txBody>
          <a:bodyPr wrap="square" lIns="0" tIns="0" rIns="0" bIns="0" rtlCol="0">
            <a:spAutoFit/>
          </a:bodyPr>
          <a:lstStyle/>
          <a:p>
            <a:pPr algn="l">
              <a:lnSpc>
                <a:spcPct val="105000"/>
              </a:lnSpc>
            </a:pPr>
            <a:r>
              <a:rPr lang="en-GB" sz="2000" dirty="0">
                <a:solidFill>
                  <a:schemeClr val="tx1"/>
                </a:solidFill>
              </a:rPr>
              <a:t>Directly learn the mapping between data and parameters</a:t>
            </a:r>
          </a:p>
        </p:txBody>
      </p:sp>
    </p:spTree>
    <p:extLst>
      <p:ext uri="{BB962C8B-B14F-4D97-AF65-F5344CB8AC3E}">
        <p14:creationId xmlns:p14="http://schemas.microsoft.com/office/powerpoint/2010/main" val="278128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1870C-19D0-4943-55A5-B3E5AA87AB1E}"/>
              </a:ext>
            </a:extLst>
          </p:cNvPr>
          <p:cNvSpPr>
            <a:spLocks noGrp="1"/>
          </p:cNvSpPr>
          <p:nvPr>
            <p:ph type="title"/>
          </p:nvPr>
        </p:nvSpPr>
        <p:spPr/>
        <p:txBody>
          <a:bodyPr/>
          <a:lstStyle/>
          <a:p>
            <a:r>
              <a:rPr lang="en-GB" dirty="0"/>
              <a:t>Embedding layers allow for automatic dimensionality reduction</a:t>
            </a:r>
          </a:p>
        </p:txBody>
      </p:sp>
      <p:pic>
        <p:nvPicPr>
          <p:cNvPr id="4" name="Content Placeholder 3">
            <a:extLst>
              <a:ext uri="{FF2B5EF4-FFF2-40B4-BE49-F238E27FC236}">
                <a16:creationId xmlns:a16="http://schemas.microsoft.com/office/drawing/2014/main" id="{2189C444-1749-4FB5-F998-3F713D320D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2487" y="1162373"/>
            <a:ext cx="11067026" cy="5103852"/>
          </a:xfrm>
          <a:prstGeom prst="rect">
            <a:avLst/>
          </a:prstGeom>
        </p:spPr>
      </p:pic>
    </p:spTree>
    <p:extLst>
      <p:ext uri="{BB962C8B-B14F-4D97-AF65-F5344CB8AC3E}">
        <p14:creationId xmlns:p14="http://schemas.microsoft.com/office/powerpoint/2010/main" val="291638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273D5-AFFB-B23A-E7E6-5251C98B3B9D}"/>
              </a:ext>
            </a:extLst>
          </p:cNvPr>
          <p:cNvSpPr>
            <a:spLocks noGrp="1"/>
          </p:cNvSpPr>
          <p:nvPr>
            <p:ph type="title"/>
          </p:nvPr>
        </p:nvSpPr>
        <p:spPr/>
        <p:txBody>
          <a:bodyPr/>
          <a:lstStyle/>
          <a:p>
            <a:r>
              <a:rPr lang="en-GB" dirty="0"/>
              <a:t>The structure of your embedding should be tailored to your data</a:t>
            </a:r>
          </a:p>
        </p:txBody>
      </p:sp>
      <p:sp>
        <p:nvSpPr>
          <p:cNvPr id="3" name="Content Placeholder 2">
            <a:extLst>
              <a:ext uri="{FF2B5EF4-FFF2-40B4-BE49-F238E27FC236}">
                <a16:creationId xmlns:a16="http://schemas.microsoft.com/office/drawing/2014/main" id="{A4D2264F-9E06-D98F-0FB5-01862F57A4F4}"/>
              </a:ext>
            </a:extLst>
          </p:cNvPr>
          <p:cNvSpPr>
            <a:spLocks noGrp="1"/>
          </p:cNvSpPr>
          <p:nvPr>
            <p:ph idx="1"/>
          </p:nvPr>
        </p:nvSpPr>
        <p:spPr>
          <a:xfrm>
            <a:off x="325800" y="1055436"/>
            <a:ext cx="6028505" cy="635658"/>
          </a:xfrm>
        </p:spPr>
        <p:txBody>
          <a:bodyPr/>
          <a:lstStyle/>
          <a:p>
            <a:r>
              <a:rPr lang="en-GB" dirty="0" err="1"/>
              <a:t>i.i.d.</a:t>
            </a:r>
            <a:r>
              <a:rPr lang="en-GB" dirty="0"/>
              <a:t> data: NLE or permutation-invariant embedding </a:t>
            </a:r>
          </a:p>
        </p:txBody>
      </p:sp>
      <p:pic>
        <p:nvPicPr>
          <p:cNvPr id="5" name="Picture 4" descr="A diagram of a mathematical equation&#10;&#10;AI-generated content may be incorrect.">
            <a:extLst>
              <a:ext uri="{FF2B5EF4-FFF2-40B4-BE49-F238E27FC236}">
                <a16:creationId xmlns:a16="http://schemas.microsoft.com/office/drawing/2014/main" id="{79E272EB-415C-0528-BAE3-6E36A32A4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198" y="1543634"/>
            <a:ext cx="6623603" cy="1945683"/>
          </a:xfrm>
          <a:prstGeom prst="rect">
            <a:avLst/>
          </a:prstGeom>
        </p:spPr>
      </p:pic>
      <p:pic>
        <p:nvPicPr>
          <p:cNvPr id="7" name="Picture 6" descr="A diagram of a computer&#10;&#10;AI-generated content may be incorrect.">
            <a:extLst>
              <a:ext uri="{FF2B5EF4-FFF2-40B4-BE49-F238E27FC236}">
                <a16:creationId xmlns:a16="http://schemas.microsoft.com/office/drawing/2014/main" id="{B6495F28-E6E4-9D7C-E271-223C0BD80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0052" y="4067959"/>
            <a:ext cx="5548393" cy="2492814"/>
          </a:xfrm>
          <a:prstGeom prst="rect">
            <a:avLst/>
          </a:prstGeom>
        </p:spPr>
      </p:pic>
      <p:sp>
        <p:nvSpPr>
          <p:cNvPr id="8" name="Content Placeholder 2">
            <a:extLst>
              <a:ext uri="{FF2B5EF4-FFF2-40B4-BE49-F238E27FC236}">
                <a16:creationId xmlns:a16="http://schemas.microsoft.com/office/drawing/2014/main" id="{6394749F-BC03-2C39-00FF-59AC697AF2E8}"/>
              </a:ext>
            </a:extLst>
          </p:cNvPr>
          <p:cNvSpPr txBox="1">
            <a:spLocks/>
          </p:cNvSpPr>
          <p:nvPr/>
        </p:nvSpPr>
        <p:spPr>
          <a:xfrm>
            <a:off x="325800" y="3608618"/>
            <a:ext cx="6028505" cy="635658"/>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dirty="0"/>
              <a:t>Spatial structure: CNN or </a:t>
            </a:r>
            <a:r>
              <a:rPr lang="en-GB" dirty="0" err="1"/>
              <a:t>ResNet</a:t>
            </a:r>
            <a:endParaRPr lang="en-GB" dirty="0"/>
          </a:p>
        </p:txBody>
      </p:sp>
    </p:spTree>
    <p:extLst>
      <p:ext uri="{BB962C8B-B14F-4D97-AF65-F5344CB8AC3E}">
        <p14:creationId xmlns:p14="http://schemas.microsoft.com/office/powerpoint/2010/main" val="383192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DAA10-82C3-F7B7-84B6-745AB0833D63}"/>
              </a:ext>
            </a:extLst>
          </p:cNvPr>
          <p:cNvSpPr>
            <a:spLocks noGrp="1"/>
          </p:cNvSpPr>
          <p:nvPr>
            <p:ph type="title"/>
          </p:nvPr>
        </p:nvSpPr>
        <p:spPr/>
        <p:txBody>
          <a:bodyPr/>
          <a:lstStyle/>
          <a:p>
            <a:r>
              <a:rPr lang="en-GB" dirty="0"/>
              <a:t>Simulation-based calibration (SBC) checks test whether your neural network generates valid posterior samples</a:t>
            </a:r>
          </a:p>
        </p:txBody>
      </p:sp>
      <p:sp>
        <p:nvSpPr>
          <p:cNvPr id="3" name="Content Placeholder 2">
            <a:extLst>
              <a:ext uri="{FF2B5EF4-FFF2-40B4-BE49-F238E27FC236}">
                <a16:creationId xmlns:a16="http://schemas.microsoft.com/office/drawing/2014/main" id="{B2471275-DDB5-EFE1-EC34-DE5D4FB94605}"/>
              </a:ext>
            </a:extLst>
          </p:cNvPr>
          <p:cNvSpPr>
            <a:spLocks noGrp="1"/>
          </p:cNvSpPr>
          <p:nvPr>
            <p:ph idx="1"/>
          </p:nvPr>
        </p:nvSpPr>
        <p:spPr>
          <a:xfrm>
            <a:off x="326233" y="1394619"/>
            <a:ext cx="5566567" cy="4866481"/>
          </a:xfrm>
        </p:spPr>
        <p:txBody>
          <a:bodyPr/>
          <a:lstStyle/>
          <a:p>
            <a:pPr marL="342900" indent="-342900">
              <a:buFont typeface="Arial" panose="020B0604020202020204" pitchFamily="34" charset="0"/>
              <a:buChar char="•"/>
            </a:pPr>
            <a:r>
              <a:rPr lang="en-GB" dirty="0"/>
              <a:t>Because NPE is amortised, we can efficiently </a:t>
            </a:r>
            <a:r>
              <a:rPr lang="en-GB" dirty="0" err="1"/>
              <a:t>resimulate</a:t>
            </a:r>
            <a:r>
              <a:rPr lang="en-GB" dirty="0"/>
              <a:t> data from our prior, fit our trained NN to each parameter set and test whether the learned posterior is </a:t>
            </a:r>
            <a:r>
              <a:rPr lang="en-GB" dirty="0" err="1"/>
              <a:t>miscalibrated</a:t>
            </a:r>
            <a:r>
              <a:rPr lang="en-GB" dirty="0"/>
              <a:t> </a:t>
            </a:r>
          </a:p>
          <a:p>
            <a:pPr marL="342900" indent="-342900">
              <a:buFont typeface="Arial" panose="020B0604020202020204" pitchFamily="34" charset="0"/>
              <a:buChar char="•"/>
            </a:pPr>
            <a:r>
              <a:rPr lang="en-GB" dirty="0"/>
              <a:t>Relies on the fact that, for a well-calibrated posterior, the rank (i.e. how much posterior mass is below the ground truth) should follow a uniform distribution </a:t>
            </a:r>
          </a:p>
          <a:p>
            <a:pPr marL="342900" indent="-342900">
              <a:buFont typeface="Arial" panose="020B0604020202020204" pitchFamily="34" charset="0"/>
              <a:buChar char="•"/>
            </a:pPr>
            <a:r>
              <a:rPr lang="en-GB" dirty="0"/>
              <a:t>Should be calculated alongside posterior predictive checks</a:t>
            </a:r>
          </a:p>
        </p:txBody>
      </p:sp>
      <p:pic>
        <p:nvPicPr>
          <p:cNvPr id="5" name="Picture 4" descr="A graph of a graph of a graph&#10;&#10;AI-generated content may be incorrect.">
            <a:extLst>
              <a:ext uri="{FF2B5EF4-FFF2-40B4-BE49-F238E27FC236}">
                <a16:creationId xmlns:a16="http://schemas.microsoft.com/office/drawing/2014/main" id="{29C6F9AF-F401-BCE1-2973-5514C8503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6048" y="1605124"/>
            <a:ext cx="6006476" cy="4445470"/>
          </a:xfrm>
          <a:prstGeom prst="rect">
            <a:avLst/>
          </a:prstGeom>
        </p:spPr>
      </p:pic>
    </p:spTree>
    <p:extLst>
      <p:ext uri="{BB962C8B-B14F-4D97-AF65-F5344CB8AC3E}">
        <p14:creationId xmlns:p14="http://schemas.microsoft.com/office/powerpoint/2010/main" val="305501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1EAB1-57A4-25AA-BF89-5E00DD044F4B}"/>
              </a:ext>
            </a:extLst>
          </p:cNvPr>
          <p:cNvSpPr>
            <a:spLocks noGrp="1"/>
          </p:cNvSpPr>
          <p:nvPr>
            <p:ph type="body" sz="quarter" idx="13"/>
          </p:nvPr>
        </p:nvSpPr>
        <p:spPr>
          <a:xfrm>
            <a:off x="256708" y="356279"/>
            <a:ext cx="11325692" cy="738067"/>
          </a:xfrm>
        </p:spPr>
        <p:txBody>
          <a:bodyPr/>
          <a:lstStyle/>
          <a:p>
            <a:r>
              <a:rPr lang="en-GB" dirty="0"/>
              <a:t>Data driven approaches are complementary to mechanistic modelling</a:t>
            </a:r>
          </a:p>
        </p:txBody>
      </p:sp>
      <p:pic>
        <p:nvPicPr>
          <p:cNvPr id="6" name="Content Placeholder 5" descr="A diagram of a graph and diagram of a graph&#10;&#10;AI-generated content may be incorrect.">
            <a:extLst>
              <a:ext uri="{FF2B5EF4-FFF2-40B4-BE49-F238E27FC236}">
                <a16:creationId xmlns:a16="http://schemas.microsoft.com/office/drawing/2014/main" id="{81BFBA8C-95BF-A500-A3BD-FD758CB2A8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708" y="993921"/>
            <a:ext cx="11759044" cy="4740948"/>
          </a:xfrm>
        </p:spPr>
      </p:pic>
      <p:sp>
        <p:nvSpPr>
          <p:cNvPr id="7" name="TextBox 6">
            <a:extLst>
              <a:ext uri="{FF2B5EF4-FFF2-40B4-BE49-F238E27FC236}">
                <a16:creationId xmlns:a16="http://schemas.microsoft.com/office/drawing/2014/main" id="{D7F3187A-F2AC-1B13-15AF-673F547B3CE6}"/>
              </a:ext>
            </a:extLst>
          </p:cNvPr>
          <p:cNvSpPr txBox="1"/>
          <p:nvPr/>
        </p:nvSpPr>
        <p:spPr>
          <a:xfrm>
            <a:off x="10476111" y="6498216"/>
            <a:ext cx="1702710" cy="338554"/>
          </a:xfrm>
          <a:prstGeom prst="rect">
            <a:avLst/>
          </a:prstGeom>
          <a:noFill/>
        </p:spPr>
        <p:txBody>
          <a:bodyPr wrap="none" rtlCol="0">
            <a:spAutoFit/>
          </a:bodyPr>
          <a:lstStyle/>
          <a:p>
            <a:pPr algn="r"/>
            <a:r>
              <a:rPr lang="en-GB" sz="1600" dirty="0">
                <a:solidFill>
                  <a:schemeClr val="tx2"/>
                </a:solidFill>
              </a:rPr>
              <a:t>Myers et al 2021</a:t>
            </a:r>
          </a:p>
        </p:txBody>
      </p:sp>
      <p:sp>
        <p:nvSpPr>
          <p:cNvPr id="3" name="TextBox 2">
            <a:extLst>
              <a:ext uri="{FF2B5EF4-FFF2-40B4-BE49-F238E27FC236}">
                <a16:creationId xmlns:a16="http://schemas.microsoft.com/office/drawing/2014/main" id="{7F97174E-A11F-173A-40EA-240AD6E128AA}"/>
              </a:ext>
            </a:extLst>
          </p:cNvPr>
          <p:cNvSpPr txBox="1"/>
          <p:nvPr/>
        </p:nvSpPr>
        <p:spPr>
          <a:xfrm>
            <a:off x="1971303" y="5949538"/>
            <a:ext cx="2553195" cy="914400"/>
          </a:xfrm>
          <a:prstGeom prst="rect">
            <a:avLst/>
          </a:prstGeom>
          <a:noFill/>
        </p:spPr>
        <p:txBody>
          <a:bodyPr wrap="none" lIns="0" tIns="0" rIns="0" bIns="0" rtlCol="0">
            <a:noAutofit/>
          </a:bodyPr>
          <a:lstStyle/>
          <a:p>
            <a:pPr algn="ctr">
              <a:lnSpc>
                <a:spcPct val="105000"/>
              </a:lnSpc>
            </a:pPr>
            <a:r>
              <a:rPr lang="en-GB" sz="1600" dirty="0">
                <a:solidFill>
                  <a:schemeClr val="tx1"/>
                </a:solidFill>
              </a:rPr>
              <a:t>Interpretability (extrapolation) </a:t>
            </a:r>
          </a:p>
        </p:txBody>
      </p:sp>
      <p:sp>
        <p:nvSpPr>
          <p:cNvPr id="4" name="TextBox 3">
            <a:extLst>
              <a:ext uri="{FF2B5EF4-FFF2-40B4-BE49-F238E27FC236}">
                <a16:creationId xmlns:a16="http://schemas.microsoft.com/office/drawing/2014/main" id="{7DE243E4-66E2-F7FD-2A02-8D879B393817}"/>
              </a:ext>
            </a:extLst>
          </p:cNvPr>
          <p:cNvSpPr txBox="1"/>
          <p:nvPr/>
        </p:nvSpPr>
        <p:spPr>
          <a:xfrm>
            <a:off x="8085116" y="5949538"/>
            <a:ext cx="2553195" cy="914400"/>
          </a:xfrm>
          <a:prstGeom prst="rect">
            <a:avLst/>
          </a:prstGeom>
          <a:noFill/>
        </p:spPr>
        <p:txBody>
          <a:bodyPr wrap="none" lIns="0" tIns="0" rIns="0" bIns="0" rtlCol="0">
            <a:noAutofit/>
          </a:bodyPr>
          <a:lstStyle/>
          <a:p>
            <a:pPr algn="ctr">
              <a:lnSpc>
                <a:spcPct val="105000"/>
              </a:lnSpc>
            </a:pPr>
            <a:r>
              <a:rPr lang="en-GB" sz="1600" dirty="0"/>
              <a:t>Prediction</a:t>
            </a:r>
            <a:r>
              <a:rPr lang="en-GB" sz="1600" dirty="0">
                <a:solidFill>
                  <a:schemeClr val="tx1"/>
                </a:solidFill>
              </a:rPr>
              <a:t> (interpolation) </a:t>
            </a:r>
          </a:p>
        </p:txBody>
      </p:sp>
    </p:spTree>
    <p:extLst>
      <p:ext uri="{BB962C8B-B14F-4D97-AF65-F5344CB8AC3E}">
        <p14:creationId xmlns:p14="http://schemas.microsoft.com/office/powerpoint/2010/main" val="3620876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7A0E-2609-EBF2-9C07-5645ACDABE4F}"/>
              </a:ext>
            </a:extLst>
          </p:cNvPr>
          <p:cNvSpPr>
            <a:spLocks noGrp="1"/>
          </p:cNvSpPr>
          <p:nvPr>
            <p:ph type="title"/>
          </p:nvPr>
        </p:nvSpPr>
        <p:spPr/>
        <p:txBody>
          <a:bodyPr/>
          <a:lstStyle/>
          <a:p>
            <a:r>
              <a:rPr lang="en-GB" dirty="0"/>
              <a:t>SBI can also be run in a sequential manner</a:t>
            </a:r>
          </a:p>
        </p:txBody>
      </p:sp>
      <p:sp>
        <p:nvSpPr>
          <p:cNvPr id="3" name="Content Placeholder 2">
            <a:extLst>
              <a:ext uri="{FF2B5EF4-FFF2-40B4-BE49-F238E27FC236}">
                <a16:creationId xmlns:a16="http://schemas.microsoft.com/office/drawing/2014/main" id="{9B8F7AAC-C39C-2F0D-C3E4-C9454B1956FE}"/>
              </a:ext>
            </a:extLst>
          </p:cNvPr>
          <p:cNvSpPr>
            <a:spLocks noGrp="1"/>
          </p:cNvSpPr>
          <p:nvPr>
            <p:ph idx="1"/>
          </p:nvPr>
        </p:nvSpPr>
        <p:spPr/>
        <p:txBody>
          <a:bodyPr/>
          <a:lstStyle/>
          <a:p>
            <a:r>
              <a:rPr lang="en-GB" dirty="0"/>
              <a:t>The resulting neural network is no longer amortised </a:t>
            </a:r>
          </a:p>
        </p:txBody>
      </p:sp>
      <p:pic>
        <p:nvPicPr>
          <p:cNvPr id="6" name="Picture 5" descr="A diagram of a function&#10;&#10;AI-generated content may be incorrect.">
            <a:extLst>
              <a:ext uri="{FF2B5EF4-FFF2-40B4-BE49-F238E27FC236}">
                <a16:creationId xmlns:a16="http://schemas.microsoft.com/office/drawing/2014/main" id="{C44E5741-879C-E8B3-953F-6355B607E3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004" y="2519219"/>
            <a:ext cx="10587992" cy="3188854"/>
          </a:xfrm>
          <a:prstGeom prst="rect">
            <a:avLst/>
          </a:prstGeom>
        </p:spPr>
      </p:pic>
    </p:spTree>
    <p:extLst>
      <p:ext uri="{BB962C8B-B14F-4D97-AF65-F5344CB8AC3E}">
        <p14:creationId xmlns:p14="http://schemas.microsoft.com/office/powerpoint/2010/main" val="655060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5B94D5-8E70-29C2-7EEF-A6C4992EA33B}"/>
              </a:ext>
            </a:extLst>
          </p:cNvPr>
          <p:cNvSpPr>
            <a:spLocks noGrp="1"/>
          </p:cNvSpPr>
          <p:nvPr>
            <p:ph type="body" sz="quarter" idx="13"/>
          </p:nvPr>
        </p:nvSpPr>
        <p:spPr/>
        <p:txBody>
          <a:bodyPr/>
          <a:lstStyle/>
          <a:p>
            <a:r>
              <a:rPr lang="en-GB" sz="2600" b="1" dirty="0">
                <a:solidFill>
                  <a:schemeClr val="tx2"/>
                </a:solidFill>
              </a:rPr>
              <a:t>Summary</a:t>
            </a:r>
          </a:p>
        </p:txBody>
      </p:sp>
      <p:sp>
        <p:nvSpPr>
          <p:cNvPr id="3" name="Content Placeholder 2">
            <a:extLst>
              <a:ext uri="{FF2B5EF4-FFF2-40B4-BE49-F238E27FC236}">
                <a16:creationId xmlns:a16="http://schemas.microsoft.com/office/drawing/2014/main" id="{19936A17-C3D9-AEB9-13F1-2E98D0F985EE}"/>
              </a:ext>
            </a:extLst>
          </p:cNvPr>
          <p:cNvSpPr>
            <a:spLocks noGrp="1"/>
          </p:cNvSpPr>
          <p:nvPr>
            <p:ph idx="1"/>
          </p:nvPr>
        </p:nvSpPr>
        <p:spPr>
          <a:xfrm>
            <a:off x="356534" y="1512225"/>
            <a:ext cx="6888503" cy="4733312"/>
          </a:xfrm>
        </p:spPr>
        <p:txBody>
          <a:bodyPr/>
          <a:lstStyle/>
          <a:p>
            <a:pPr marL="380990" indent="-380990">
              <a:buFont typeface="Arial" panose="020B0604020202020204" pitchFamily="34" charset="0"/>
              <a:buChar char="•"/>
            </a:pPr>
            <a:r>
              <a:rPr lang="en-GB" dirty="0"/>
              <a:t>It’s models all the way down…</a:t>
            </a:r>
          </a:p>
          <a:p>
            <a:pPr marL="380990" indent="-380990">
              <a:buFont typeface="Arial" panose="020B0604020202020204" pitchFamily="34" charset="0"/>
              <a:buChar char="•"/>
            </a:pPr>
            <a:r>
              <a:rPr lang="en-GB" dirty="0"/>
              <a:t>Mathemaical models enable quantitative predictions and provide evidence </a:t>
            </a:r>
            <a:r>
              <a:rPr lang="en-GB" i="1" dirty="0"/>
              <a:t>for</a:t>
            </a:r>
            <a:r>
              <a:rPr lang="en-GB" dirty="0"/>
              <a:t> a hypothesis</a:t>
            </a:r>
          </a:p>
          <a:p>
            <a:pPr marL="380990" indent="-380990">
              <a:buFont typeface="Arial" panose="020B0604020202020204" pitchFamily="34" charset="0"/>
              <a:buChar char="•"/>
            </a:pPr>
            <a:r>
              <a:rPr lang="en-GB" dirty="0"/>
              <a:t>Different problems necessitate different fitting algorithms:</a:t>
            </a:r>
          </a:p>
          <a:p>
            <a:pPr marL="704974" lvl="3" indent="-380990"/>
            <a:r>
              <a:rPr lang="en-GB" dirty="0"/>
              <a:t>Closed form likelihood exists – MCMC </a:t>
            </a:r>
          </a:p>
          <a:p>
            <a:pPr marL="704974" lvl="3" indent="-380990"/>
            <a:r>
              <a:rPr lang="en-GB" dirty="0"/>
              <a:t>Only simulations are available – ABC/SBI</a:t>
            </a:r>
          </a:p>
          <a:p>
            <a:pPr marL="704974" lvl="3" indent="-380990"/>
            <a:r>
              <a:rPr lang="en-GB" dirty="0"/>
              <a:t>Need an amortised solution – SBI </a:t>
            </a:r>
          </a:p>
          <a:p>
            <a:pPr marL="380990" lvl="1" indent="-380990">
              <a:buFont typeface="Arial" panose="020B0604020202020204" pitchFamily="34" charset="0"/>
              <a:buChar char="•"/>
            </a:pPr>
            <a:r>
              <a:rPr lang="en-GB" dirty="0"/>
              <a:t>The appropriate summary statistic</a:t>
            </a:r>
            <a:r>
              <a:rPr lang="en-GB"/>
              <a:t>/network embedding </a:t>
            </a:r>
            <a:r>
              <a:rPr lang="en-GB" dirty="0"/>
              <a:t>can speed up inference massively</a:t>
            </a:r>
          </a:p>
          <a:p>
            <a:pPr marL="704974" lvl="3" indent="-380990"/>
            <a:r>
              <a:rPr lang="en-GB" dirty="0"/>
              <a:t>But it comes at the risk of information loss/biasing your inferred parameters</a:t>
            </a:r>
          </a:p>
          <a:p>
            <a:pPr marL="380990" lvl="1" indent="-380990"/>
            <a:endParaRPr lang="en-GB" dirty="0"/>
          </a:p>
        </p:txBody>
      </p:sp>
      <p:sp>
        <p:nvSpPr>
          <p:cNvPr id="4" name="Slide Number Placeholder 3">
            <a:extLst>
              <a:ext uri="{FF2B5EF4-FFF2-40B4-BE49-F238E27FC236}">
                <a16:creationId xmlns:a16="http://schemas.microsoft.com/office/drawing/2014/main" id="{15B86B1F-C737-C3EB-8A5B-D009213CC410}"/>
              </a:ext>
            </a:extLst>
          </p:cNvPr>
          <p:cNvSpPr>
            <a:spLocks noGrp="1"/>
          </p:cNvSpPr>
          <p:nvPr>
            <p:ph type="sldNum" sz="quarter" idx="12"/>
          </p:nvPr>
        </p:nvSpPr>
        <p:spPr/>
        <p:txBody>
          <a:bodyPr/>
          <a:lstStyle/>
          <a:p>
            <a:fld id="{B9B2A88A-9ECB-DF45-A377-2575079D0564}" type="slidenum">
              <a:rPr lang="en-GB" smtClean="0"/>
              <a:pPr/>
              <a:t>31</a:t>
            </a:fld>
            <a:endParaRPr lang="en-GB" dirty="0"/>
          </a:p>
        </p:txBody>
      </p:sp>
      <p:pic>
        <p:nvPicPr>
          <p:cNvPr id="6" name="Picture 5" descr="A picture containing drawing, painting, illustration, art&#10;&#10;Description automatically generated">
            <a:extLst>
              <a:ext uri="{FF2B5EF4-FFF2-40B4-BE49-F238E27FC236}">
                <a16:creationId xmlns:a16="http://schemas.microsoft.com/office/drawing/2014/main" id="{474F1F51-09EC-81D0-4B21-714D0B0D52A5}"/>
              </a:ext>
            </a:extLst>
          </p:cNvPr>
          <p:cNvPicPr>
            <a:picLocks noChangeAspect="1"/>
          </p:cNvPicPr>
          <p:nvPr/>
        </p:nvPicPr>
        <p:blipFill>
          <a:blip r:embed="rId2"/>
          <a:stretch>
            <a:fillRect/>
          </a:stretch>
        </p:blipFill>
        <p:spPr>
          <a:xfrm>
            <a:off x="7326811" y="1068249"/>
            <a:ext cx="4204307" cy="5255384"/>
          </a:xfrm>
          <a:prstGeom prst="rect">
            <a:avLst/>
          </a:prstGeom>
        </p:spPr>
      </p:pic>
      <p:sp>
        <p:nvSpPr>
          <p:cNvPr id="7" name="TextBox 6">
            <a:extLst>
              <a:ext uri="{FF2B5EF4-FFF2-40B4-BE49-F238E27FC236}">
                <a16:creationId xmlns:a16="http://schemas.microsoft.com/office/drawing/2014/main" id="{F6413058-B5B1-03F5-0C05-2E37297787A8}"/>
              </a:ext>
            </a:extLst>
          </p:cNvPr>
          <p:cNvSpPr txBox="1"/>
          <p:nvPr/>
        </p:nvSpPr>
        <p:spPr>
          <a:xfrm>
            <a:off x="9010469" y="2207526"/>
            <a:ext cx="1178528" cy="461665"/>
          </a:xfrm>
          <a:prstGeom prst="rect">
            <a:avLst/>
          </a:prstGeom>
          <a:noFill/>
        </p:spPr>
        <p:txBody>
          <a:bodyPr wrap="none" rtlCol="0">
            <a:spAutoFit/>
          </a:bodyPr>
          <a:lstStyle/>
          <a:p>
            <a:r>
              <a:rPr lang="en-GB" sz="2400" dirty="0">
                <a:solidFill>
                  <a:schemeClr val="bg1"/>
                </a:solidFill>
              </a:rPr>
              <a:t>Models</a:t>
            </a:r>
          </a:p>
        </p:txBody>
      </p:sp>
      <p:sp>
        <p:nvSpPr>
          <p:cNvPr id="9" name="TextBox 8">
            <a:extLst>
              <a:ext uri="{FF2B5EF4-FFF2-40B4-BE49-F238E27FC236}">
                <a16:creationId xmlns:a16="http://schemas.microsoft.com/office/drawing/2014/main" id="{664C7243-BBDA-6DB4-54BC-2F0C6F1941FF}"/>
              </a:ext>
            </a:extLst>
          </p:cNvPr>
          <p:cNvSpPr txBox="1"/>
          <p:nvPr/>
        </p:nvSpPr>
        <p:spPr>
          <a:xfrm>
            <a:off x="8937873" y="3519393"/>
            <a:ext cx="1178528" cy="461665"/>
          </a:xfrm>
          <a:prstGeom prst="rect">
            <a:avLst/>
          </a:prstGeom>
          <a:noFill/>
        </p:spPr>
        <p:txBody>
          <a:bodyPr wrap="none" rtlCol="0">
            <a:spAutoFit/>
          </a:bodyPr>
          <a:lstStyle/>
          <a:p>
            <a:r>
              <a:rPr lang="en-GB" sz="2400" dirty="0">
                <a:solidFill>
                  <a:schemeClr val="bg1"/>
                </a:solidFill>
              </a:rPr>
              <a:t>Models</a:t>
            </a:r>
          </a:p>
        </p:txBody>
      </p:sp>
      <p:sp>
        <p:nvSpPr>
          <p:cNvPr id="10" name="TextBox 9">
            <a:extLst>
              <a:ext uri="{FF2B5EF4-FFF2-40B4-BE49-F238E27FC236}">
                <a16:creationId xmlns:a16="http://schemas.microsoft.com/office/drawing/2014/main" id="{2020B1C1-B286-384C-13E9-1A9700D8C544}"/>
              </a:ext>
            </a:extLst>
          </p:cNvPr>
          <p:cNvSpPr txBox="1"/>
          <p:nvPr/>
        </p:nvSpPr>
        <p:spPr>
          <a:xfrm>
            <a:off x="9109167" y="4583013"/>
            <a:ext cx="1178528" cy="461665"/>
          </a:xfrm>
          <a:prstGeom prst="rect">
            <a:avLst/>
          </a:prstGeom>
          <a:noFill/>
        </p:spPr>
        <p:txBody>
          <a:bodyPr wrap="none" rtlCol="0">
            <a:spAutoFit/>
          </a:bodyPr>
          <a:lstStyle/>
          <a:p>
            <a:r>
              <a:rPr lang="en-GB" sz="2400" dirty="0">
                <a:solidFill>
                  <a:schemeClr val="bg1"/>
                </a:solidFill>
              </a:rPr>
              <a:t>Models</a:t>
            </a:r>
          </a:p>
        </p:txBody>
      </p:sp>
      <p:sp>
        <p:nvSpPr>
          <p:cNvPr id="11" name="TextBox 10">
            <a:extLst>
              <a:ext uri="{FF2B5EF4-FFF2-40B4-BE49-F238E27FC236}">
                <a16:creationId xmlns:a16="http://schemas.microsoft.com/office/drawing/2014/main" id="{CF4E5E2A-7E6E-FCAD-4C5D-CDAAE39AC9AE}"/>
              </a:ext>
            </a:extLst>
          </p:cNvPr>
          <p:cNvSpPr txBox="1"/>
          <p:nvPr/>
        </p:nvSpPr>
        <p:spPr>
          <a:xfrm>
            <a:off x="9010468" y="5417898"/>
            <a:ext cx="1178528" cy="461665"/>
          </a:xfrm>
          <a:prstGeom prst="rect">
            <a:avLst/>
          </a:prstGeom>
          <a:noFill/>
        </p:spPr>
        <p:txBody>
          <a:bodyPr wrap="none" rtlCol="0">
            <a:spAutoFit/>
          </a:bodyPr>
          <a:lstStyle/>
          <a:p>
            <a:r>
              <a:rPr lang="en-GB" sz="2400" dirty="0">
                <a:solidFill>
                  <a:schemeClr val="bg1"/>
                </a:solidFill>
              </a:rPr>
              <a:t>Models</a:t>
            </a:r>
          </a:p>
        </p:txBody>
      </p:sp>
      <p:sp>
        <p:nvSpPr>
          <p:cNvPr id="12" name="TextBox 11">
            <a:extLst>
              <a:ext uri="{FF2B5EF4-FFF2-40B4-BE49-F238E27FC236}">
                <a16:creationId xmlns:a16="http://schemas.microsoft.com/office/drawing/2014/main" id="{50DC8351-97A1-9341-4E2E-38596F5EA223}"/>
              </a:ext>
            </a:extLst>
          </p:cNvPr>
          <p:cNvSpPr txBox="1"/>
          <p:nvPr/>
        </p:nvSpPr>
        <p:spPr>
          <a:xfrm>
            <a:off x="8809991" y="1019784"/>
            <a:ext cx="1178528" cy="461665"/>
          </a:xfrm>
          <a:prstGeom prst="rect">
            <a:avLst/>
          </a:prstGeom>
          <a:noFill/>
        </p:spPr>
        <p:txBody>
          <a:bodyPr wrap="none" rtlCol="0">
            <a:spAutoFit/>
          </a:bodyPr>
          <a:lstStyle/>
          <a:p>
            <a:r>
              <a:rPr lang="en-GB" sz="2400" dirty="0">
                <a:solidFill>
                  <a:schemeClr val="bg1"/>
                </a:solidFill>
              </a:rPr>
              <a:t>Models</a:t>
            </a:r>
          </a:p>
        </p:txBody>
      </p:sp>
    </p:spTree>
    <p:extLst>
      <p:ext uri="{BB962C8B-B14F-4D97-AF65-F5344CB8AC3E}">
        <p14:creationId xmlns:p14="http://schemas.microsoft.com/office/powerpoint/2010/main" val="3766896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6BB8B1-218C-FCBD-C52D-8745DE045E34}"/>
              </a:ext>
            </a:extLst>
          </p:cNvPr>
          <p:cNvSpPr>
            <a:spLocks noGrp="1"/>
          </p:cNvSpPr>
          <p:nvPr>
            <p:ph type="body" sz="quarter" idx="13"/>
          </p:nvPr>
        </p:nvSpPr>
        <p:spPr/>
        <p:txBody>
          <a:bodyPr/>
          <a:lstStyle/>
          <a:p>
            <a:r>
              <a:rPr lang="en-GB" sz="2600" b="1" dirty="0">
                <a:solidFill>
                  <a:schemeClr val="tx2"/>
                </a:solidFill>
              </a:rPr>
              <a:t>What is a model?</a:t>
            </a:r>
          </a:p>
        </p:txBody>
      </p:sp>
      <p:sp>
        <p:nvSpPr>
          <p:cNvPr id="3" name="Content Placeholder 2">
            <a:extLst>
              <a:ext uri="{FF2B5EF4-FFF2-40B4-BE49-F238E27FC236}">
                <a16:creationId xmlns:a16="http://schemas.microsoft.com/office/drawing/2014/main" id="{8257B593-D282-922F-471F-973B39ACEE6E}"/>
              </a:ext>
            </a:extLst>
          </p:cNvPr>
          <p:cNvSpPr>
            <a:spLocks noGrp="1"/>
          </p:cNvSpPr>
          <p:nvPr>
            <p:ph idx="1"/>
          </p:nvPr>
        </p:nvSpPr>
        <p:spPr>
          <a:xfrm>
            <a:off x="368059" y="1149247"/>
            <a:ext cx="6841476" cy="5331464"/>
          </a:xfrm>
        </p:spPr>
        <p:txBody>
          <a:bodyPr>
            <a:normAutofit/>
          </a:bodyPr>
          <a:lstStyle/>
          <a:p>
            <a:pPr marL="380990" indent="-380990">
              <a:buFont typeface="Arial" panose="020B0604020202020204" pitchFamily="34" charset="0"/>
              <a:buChar char="•"/>
            </a:pPr>
            <a:r>
              <a:rPr lang="en-GB" dirty="0"/>
              <a:t>A model is a conceptual or mathematical abstraction of a system that serves to understand it</a:t>
            </a:r>
          </a:p>
          <a:p>
            <a:pPr marL="380990" indent="-380990">
              <a:buFont typeface="Arial" panose="020B0604020202020204" pitchFamily="34" charset="0"/>
              <a:buChar char="•"/>
            </a:pPr>
            <a:r>
              <a:rPr lang="en-GB" dirty="0"/>
              <a:t>Our understanding of the natural world is couched in models</a:t>
            </a:r>
          </a:p>
          <a:p>
            <a:pPr marL="380990" indent="-380990">
              <a:buFont typeface="Arial" panose="020B0604020202020204" pitchFamily="34" charset="0"/>
              <a:buChar char="•"/>
            </a:pPr>
            <a:r>
              <a:rPr lang="en-GB" dirty="0"/>
              <a:t>Conceptual models:</a:t>
            </a:r>
          </a:p>
          <a:p>
            <a:pPr marL="620984" lvl="1" indent="-380990">
              <a:buFont typeface="Arial" panose="020B0604020202020204" pitchFamily="34" charset="0"/>
              <a:buChar char="•"/>
            </a:pPr>
            <a:r>
              <a:rPr lang="en-GB" dirty="0">
                <a:latin typeface="+mn-lt"/>
              </a:rPr>
              <a:t>Qualitative description of a system</a:t>
            </a:r>
          </a:p>
          <a:p>
            <a:pPr marL="620984" lvl="1" indent="-380990">
              <a:buFont typeface="Arial" panose="020B0604020202020204" pitchFamily="34" charset="0"/>
              <a:buChar char="•"/>
            </a:pPr>
            <a:r>
              <a:rPr lang="en-GB" dirty="0">
                <a:latin typeface="+mn-lt"/>
              </a:rPr>
              <a:t>Identifies relevant properties of a system </a:t>
            </a:r>
          </a:p>
          <a:p>
            <a:pPr marL="620984" lvl="1" indent="-380990">
              <a:buFont typeface="Arial" panose="020B0604020202020204" pitchFamily="34" charset="0"/>
              <a:buChar char="•"/>
            </a:pPr>
            <a:r>
              <a:rPr lang="en-GB" dirty="0">
                <a:latin typeface="+mn-lt"/>
              </a:rPr>
              <a:t>Integrate disperse information obtained from different sources</a:t>
            </a:r>
          </a:p>
          <a:p>
            <a:pPr marL="620984" lvl="1" indent="-380990">
              <a:buFont typeface="Arial" panose="020B0604020202020204" pitchFamily="34" charset="0"/>
              <a:buChar char="•"/>
            </a:pPr>
            <a:r>
              <a:rPr lang="en-GB" dirty="0">
                <a:latin typeface="+mn-lt"/>
              </a:rPr>
              <a:t>Can be imprecise </a:t>
            </a:r>
          </a:p>
          <a:p>
            <a:pPr marL="380990" indent="-380990">
              <a:buFont typeface="Arial" panose="020B0604020202020204" pitchFamily="34" charset="0"/>
              <a:buChar char="•"/>
            </a:pPr>
            <a:r>
              <a:rPr lang="en-GB" dirty="0"/>
              <a:t>Mathematical models:</a:t>
            </a:r>
          </a:p>
          <a:p>
            <a:pPr marL="620984" lvl="1" indent="-380990">
              <a:buFont typeface="Arial" panose="020B0604020202020204" pitchFamily="34" charset="0"/>
              <a:buChar char="•"/>
            </a:pPr>
            <a:r>
              <a:rPr lang="en-GB" dirty="0">
                <a:latin typeface="+mn-lt"/>
              </a:rPr>
              <a:t>Quantitative description of a system</a:t>
            </a:r>
          </a:p>
          <a:p>
            <a:pPr marL="620984" lvl="1" indent="-380990">
              <a:buFont typeface="Arial" panose="020B0604020202020204" pitchFamily="34" charset="0"/>
              <a:buChar char="•"/>
            </a:pPr>
            <a:r>
              <a:rPr lang="en-GB" dirty="0">
                <a:latin typeface="+mn-lt"/>
              </a:rPr>
              <a:t>Allows for non-intuitive predictions</a:t>
            </a:r>
          </a:p>
          <a:p>
            <a:pPr marL="620984" lvl="1" indent="-380990">
              <a:buFont typeface="Arial" panose="020B0604020202020204" pitchFamily="34" charset="0"/>
              <a:buChar char="•"/>
            </a:pPr>
            <a:r>
              <a:rPr lang="en-GB" dirty="0">
                <a:latin typeface="+mn-lt"/>
              </a:rPr>
              <a:t>Dynamic or static</a:t>
            </a:r>
          </a:p>
          <a:p>
            <a:pPr marL="620984" lvl="1" indent="-380990">
              <a:buFont typeface="Arial" panose="020B0604020202020204" pitchFamily="34" charset="0"/>
              <a:buChar char="•"/>
            </a:pPr>
            <a:r>
              <a:rPr lang="en-GB" dirty="0">
                <a:latin typeface="+mn-lt"/>
              </a:rPr>
              <a:t>Deterministic or stochastic</a:t>
            </a:r>
          </a:p>
          <a:p>
            <a:pPr marL="620984" lvl="3" indent="-380990"/>
            <a:endParaRPr lang="en-GB" dirty="0"/>
          </a:p>
        </p:txBody>
      </p:sp>
      <p:pic>
        <p:nvPicPr>
          <p:cNvPr id="9" name="Picture 8" descr="A close-up of a tree&#10;&#10;Description automatically generated with medium confidence">
            <a:extLst>
              <a:ext uri="{FF2B5EF4-FFF2-40B4-BE49-F238E27FC236}">
                <a16:creationId xmlns:a16="http://schemas.microsoft.com/office/drawing/2014/main" id="{06CF2F61-00D6-7AC6-A8B8-803A91509710}"/>
              </a:ext>
            </a:extLst>
          </p:cNvPr>
          <p:cNvPicPr>
            <a:picLocks noChangeAspect="1"/>
          </p:cNvPicPr>
          <p:nvPr/>
        </p:nvPicPr>
        <p:blipFill>
          <a:blip r:embed="rId2"/>
          <a:stretch>
            <a:fillRect/>
          </a:stretch>
        </p:blipFill>
        <p:spPr>
          <a:xfrm>
            <a:off x="7215335" y="1149247"/>
            <a:ext cx="4346303" cy="5331464"/>
          </a:xfrm>
          <a:prstGeom prst="rect">
            <a:avLst/>
          </a:prstGeom>
        </p:spPr>
      </p:pic>
      <p:sp>
        <p:nvSpPr>
          <p:cNvPr id="10" name="TextBox 9">
            <a:extLst>
              <a:ext uri="{FF2B5EF4-FFF2-40B4-BE49-F238E27FC236}">
                <a16:creationId xmlns:a16="http://schemas.microsoft.com/office/drawing/2014/main" id="{432EF5E1-A809-2692-C6B0-43A339E4A7C2}"/>
              </a:ext>
            </a:extLst>
          </p:cNvPr>
          <p:cNvSpPr txBox="1"/>
          <p:nvPr/>
        </p:nvSpPr>
        <p:spPr>
          <a:xfrm>
            <a:off x="10836848" y="6480711"/>
            <a:ext cx="1391728" cy="338554"/>
          </a:xfrm>
          <a:prstGeom prst="rect">
            <a:avLst/>
          </a:prstGeom>
          <a:noFill/>
        </p:spPr>
        <p:txBody>
          <a:bodyPr wrap="none" rtlCol="0">
            <a:spAutoFit/>
          </a:bodyPr>
          <a:lstStyle/>
          <a:p>
            <a:pPr algn="r"/>
            <a:r>
              <a:rPr lang="en-GB" sz="1600" dirty="0">
                <a:solidFill>
                  <a:schemeClr val="tx2"/>
                </a:solidFill>
              </a:rPr>
              <a:t>Darwin, 1837</a:t>
            </a:r>
          </a:p>
        </p:txBody>
      </p:sp>
      <p:sp>
        <p:nvSpPr>
          <p:cNvPr id="8" name="Rectangle 7">
            <a:extLst>
              <a:ext uri="{FF2B5EF4-FFF2-40B4-BE49-F238E27FC236}">
                <a16:creationId xmlns:a16="http://schemas.microsoft.com/office/drawing/2014/main" id="{55575BEE-C127-68C5-F6E1-391568198A23}"/>
              </a:ext>
            </a:extLst>
          </p:cNvPr>
          <p:cNvSpPr/>
          <p:nvPr/>
        </p:nvSpPr>
        <p:spPr>
          <a:xfrm>
            <a:off x="7701781" y="2830286"/>
            <a:ext cx="2609538" cy="272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13" name="TextBox 12">
            <a:extLst>
              <a:ext uri="{FF2B5EF4-FFF2-40B4-BE49-F238E27FC236}">
                <a16:creationId xmlns:a16="http://schemas.microsoft.com/office/drawing/2014/main" id="{FC447A7A-FD73-2E35-2195-F9C2D993CAFB}"/>
              </a:ext>
            </a:extLst>
          </p:cNvPr>
          <p:cNvSpPr txBox="1"/>
          <p:nvPr/>
        </p:nvSpPr>
        <p:spPr>
          <a:xfrm>
            <a:off x="8228978" y="1417229"/>
            <a:ext cx="3217236" cy="623889"/>
          </a:xfrm>
          <a:prstGeom prst="rect">
            <a:avLst/>
          </a:prstGeom>
          <a:noFill/>
        </p:spPr>
        <p:txBody>
          <a:bodyPr wrap="square" lIns="0" tIns="0" rIns="0" bIns="0" rtlCol="0">
            <a:spAutoFit/>
          </a:bodyPr>
          <a:lstStyle/>
          <a:p>
            <a:pPr algn="l">
              <a:lnSpc>
                <a:spcPct val="105000"/>
              </a:lnSpc>
            </a:pPr>
            <a:r>
              <a:rPr lang="en-GB" sz="2000" dirty="0">
                <a:solidFill>
                  <a:schemeClr val="tx1"/>
                </a:solidFill>
              </a:rPr>
              <a:t>Phylogenetic tree of clonal relationships within a cancer</a:t>
            </a:r>
          </a:p>
        </p:txBody>
      </p:sp>
      <p:pic>
        <p:nvPicPr>
          <p:cNvPr id="15" name="Picture 14" descr="A collage of images of a human body&#10;&#10;AI-generated content may be incorrect.">
            <a:extLst>
              <a:ext uri="{FF2B5EF4-FFF2-40B4-BE49-F238E27FC236}">
                <a16:creationId xmlns:a16="http://schemas.microsoft.com/office/drawing/2014/main" id="{B0D37680-CEB0-0AC7-0BAA-0C9B8DAF2E46}"/>
              </a:ext>
            </a:extLst>
          </p:cNvPr>
          <p:cNvPicPr>
            <a:picLocks noChangeAspect="1"/>
          </p:cNvPicPr>
          <p:nvPr/>
        </p:nvPicPr>
        <p:blipFill>
          <a:blip r:embed="rId3">
            <a:extLst>
              <a:ext uri="{28A0092B-C50C-407E-A947-70E740481C1C}">
                <a14:useLocalDpi xmlns:a14="http://schemas.microsoft.com/office/drawing/2010/main" val="0"/>
              </a:ext>
            </a:extLst>
          </a:blip>
          <a:srcRect t="76681" r="79664"/>
          <a:stretch/>
        </p:blipFill>
        <p:spPr>
          <a:xfrm>
            <a:off x="8113555" y="2211695"/>
            <a:ext cx="3448083" cy="3786495"/>
          </a:xfrm>
          <a:prstGeom prst="rect">
            <a:avLst/>
          </a:prstGeom>
        </p:spPr>
      </p:pic>
      <p:sp>
        <p:nvSpPr>
          <p:cNvPr id="16" name="TextBox 15">
            <a:extLst>
              <a:ext uri="{FF2B5EF4-FFF2-40B4-BE49-F238E27FC236}">
                <a16:creationId xmlns:a16="http://schemas.microsoft.com/office/drawing/2014/main" id="{2E8E8811-EC2A-A613-434A-370AB71D4A71}"/>
              </a:ext>
            </a:extLst>
          </p:cNvPr>
          <p:cNvSpPr txBox="1"/>
          <p:nvPr/>
        </p:nvSpPr>
        <p:spPr>
          <a:xfrm>
            <a:off x="9942666" y="6480711"/>
            <a:ext cx="2249334" cy="338554"/>
          </a:xfrm>
          <a:prstGeom prst="rect">
            <a:avLst/>
          </a:prstGeom>
          <a:noFill/>
        </p:spPr>
        <p:txBody>
          <a:bodyPr wrap="none" rtlCol="0">
            <a:spAutoFit/>
          </a:bodyPr>
          <a:lstStyle/>
          <a:p>
            <a:pPr algn="r"/>
            <a:r>
              <a:rPr lang="en-GB" sz="1600" dirty="0" err="1">
                <a:solidFill>
                  <a:schemeClr val="tx2"/>
                </a:solidFill>
              </a:rPr>
              <a:t>Househam</a:t>
            </a:r>
            <a:r>
              <a:rPr lang="en-GB" sz="1600" dirty="0">
                <a:solidFill>
                  <a:schemeClr val="tx2"/>
                </a:solidFill>
              </a:rPr>
              <a:t> et al., 2022</a:t>
            </a:r>
          </a:p>
        </p:txBody>
      </p:sp>
    </p:spTree>
    <p:extLst>
      <p:ext uri="{BB962C8B-B14F-4D97-AF65-F5344CB8AC3E}">
        <p14:creationId xmlns:p14="http://schemas.microsoft.com/office/powerpoint/2010/main" val="259772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500"/>
                                        <p:tgtEl>
                                          <p:spTgt spid="3">
                                            <p:txEl>
                                              <p:pRg st="11" end="11"/>
                                            </p:txEl>
                                          </p:spTgt>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FE66CE-8988-76A2-368C-842E15E0A701}"/>
              </a:ext>
            </a:extLst>
          </p:cNvPr>
          <p:cNvSpPr>
            <a:spLocks noGrp="1"/>
          </p:cNvSpPr>
          <p:nvPr>
            <p:ph type="body" sz="quarter" idx="13"/>
          </p:nvPr>
        </p:nvSpPr>
        <p:spPr/>
        <p:txBody>
          <a:bodyPr/>
          <a:lstStyle/>
          <a:p>
            <a:r>
              <a:rPr lang="en-GB" sz="2600" b="1" dirty="0">
                <a:solidFill>
                  <a:schemeClr val="tx2"/>
                </a:solidFill>
              </a:rPr>
              <a:t>Mathematical models as a mapping</a:t>
            </a:r>
          </a:p>
        </p:txBody>
      </p:sp>
      <p:sp>
        <p:nvSpPr>
          <p:cNvPr id="3" name="Content Placeholder 2">
            <a:extLst>
              <a:ext uri="{FF2B5EF4-FFF2-40B4-BE49-F238E27FC236}">
                <a16:creationId xmlns:a16="http://schemas.microsoft.com/office/drawing/2014/main" id="{83E65E8C-65EC-C20E-EE89-1DFA12B4D0CC}"/>
              </a:ext>
            </a:extLst>
          </p:cNvPr>
          <p:cNvSpPr>
            <a:spLocks noGrp="1"/>
          </p:cNvSpPr>
          <p:nvPr>
            <p:ph idx="1"/>
          </p:nvPr>
        </p:nvSpPr>
        <p:spPr>
          <a:xfrm>
            <a:off x="403131" y="1664140"/>
            <a:ext cx="4626068" cy="4190561"/>
          </a:xfrm>
        </p:spPr>
        <p:txBody>
          <a:bodyPr>
            <a:normAutofit/>
          </a:bodyPr>
          <a:lstStyle/>
          <a:p>
            <a:pPr marL="380990" indent="-380990">
              <a:buFont typeface="Arial" panose="020B0604020202020204" pitchFamily="34" charset="0"/>
              <a:buChar char="•"/>
            </a:pPr>
            <a:r>
              <a:rPr lang="en-GB" dirty="0"/>
              <a:t>Generative mathematical models map biological properties (i.e. parameters) to the data we measure by representing the (complex) underlying process</a:t>
            </a:r>
          </a:p>
          <a:p>
            <a:pPr marL="380990" indent="-380990">
              <a:buFont typeface="Arial" panose="020B0604020202020204" pitchFamily="34" charset="0"/>
              <a:buChar char="•"/>
            </a:pPr>
            <a:r>
              <a:rPr lang="en-GB" dirty="0"/>
              <a:t>Fitting those models solves the inverse problem, inferring the values of model parameters consistent with the data</a:t>
            </a:r>
          </a:p>
          <a:p>
            <a:endParaRPr lang="en-GB" dirty="0"/>
          </a:p>
        </p:txBody>
      </p:sp>
      <p:pic>
        <p:nvPicPr>
          <p:cNvPr id="9" name="Picture 8" descr="A picture containing schematic&#10;&#10;Description automatically generated">
            <a:extLst>
              <a:ext uri="{FF2B5EF4-FFF2-40B4-BE49-F238E27FC236}">
                <a16:creationId xmlns:a16="http://schemas.microsoft.com/office/drawing/2014/main" id="{D5EB087F-340C-BA8E-A853-D47DB167DDDB}"/>
              </a:ext>
            </a:extLst>
          </p:cNvPr>
          <p:cNvPicPr>
            <a:picLocks noChangeAspect="1"/>
          </p:cNvPicPr>
          <p:nvPr/>
        </p:nvPicPr>
        <p:blipFill>
          <a:blip r:embed="rId2"/>
          <a:stretch>
            <a:fillRect/>
          </a:stretch>
        </p:blipFill>
        <p:spPr>
          <a:xfrm>
            <a:off x="6096000" y="680983"/>
            <a:ext cx="5458047" cy="5867400"/>
          </a:xfrm>
          <a:prstGeom prst="rect">
            <a:avLst/>
          </a:prstGeom>
        </p:spPr>
      </p:pic>
    </p:spTree>
    <p:extLst>
      <p:ext uri="{BB962C8B-B14F-4D97-AF65-F5344CB8AC3E}">
        <p14:creationId xmlns:p14="http://schemas.microsoft.com/office/powerpoint/2010/main" val="2117157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p of a city&#10;&#10;Description automatically generated with low confidence">
            <a:extLst>
              <a:ext uri="{FF2B5EF4-FFF2-40B4-BE49-F238E27FC236}">
                <a16:creationId xmlns:a16="http://schemas.microsoft.com/office/drawing/2014/main" id="{4D463933-652E-D080-3813-080325238ABF}"/>
              </a:ext>
            </a:extLst>
          </p:cNvPr>
          <p:cNvPicPr>
            <a:picLocks noChangeAspect="1"/>
          </p:cNvPicPr>
          <p:nvPr/>
        </p:nvPicPr>
        <p:blipFill>
          <a:blip r:embed="rId2"/>
          <a:stretch>
            <a:fillRect/>
          </a:stretch>
        </p:blipFill>
        <p:spPr>
          <a:xfrm>
            <a:off x="323100" y="1939560"/>
            <a:ext cx="6000000" cy="3576000"/>
          </a:xfrm>
          <a:prstGeom prst="rect">
            <a:avLst/>
          </a:prstGeom>
        </p:spPr>
      </p:pic>
      <p:sp>
        <p:nvSpPr>
          <p:cNvPr id="2" name="Text Placeholder 1">
            <a:extLst>
              <a:ext uri="{FF2B5EF4-FFF2-40B4-BE49-F238E27FC236}">
                <a16:creationId xmlns:a16="http://schemas.microsoft.com/office/drawing/2014/main" id="{B2410EBE-4A0A-7474-78E5-F1F00BAB7524}"/>
              </a:ext>
            </a:extLst>
          </p:cNvPr>
          <p:cNvSpPr>
            <a:spLocks noGrp="1"/>
          </p:cNvSpPr>
          <p:nvPr>
            <p:ph type="body" sz="quarter" idx="13"/>
          </p:nvPr>
        </p:nvSpPr>
        <p:spPr/>
        <p:txBody>
          <a:bodyPr/>
          <a:lstStyle/>
          <a:p>
            <a:r>
              <a:rPr lang="en-GB" sz="2600" b="1" dirty="0">
                <a:solidFill>
                  <a:schemeClr val="tx2"/>
                </a:solidFill>
              </a:rPr>
              <a:t>How simple is too simple?</a:t>
            </a:r>
          </a:p>
        </p:txBody>
      </p:sp>
      <p:sp>
        <p:nvSpPr>
          <p:cNvPr id="3" name="Content Placeholder 2">
            <a:extLst>
              <a:ext uri="{FF2B5EF4-FFF2-40B4-BE49-F238E27FC236}">
                <a16:creationId xmlns:a16="http://schemas.microsoft.com/office/drawing/2014/main" id="{1CBBEA04-F942-4AA3-0E7A-9FCF56AC46E1}"/>
              </a:ext>
            </a:extLst>
          </p:cNvPr>
          <p:cNvSpPr>
            <a:spLocks noGrp="1"/>
          </p:cNvSpPr>
          <p:nvPr>
            <p:ph idx="1"/>
          </p:nvPr>
        </p:nvSpPr>
        <p:spPr>
          <a:xfrm>
            <a:off x="284194" y="2166041"/>
            <a:ext cx="6077813" cy="4146390"/>
          </a:xfrm>
        </p:spPr>
        <p:txBody>
          <a:bodyPr/>
          <a:lstStyle/>
          <a:p>
            <a:pPr marL="380990" indent="-380990">
              <a:buFont typeface="Arial" panose="020B0604020202020204" pitchFamily="34" charset="0"/>
              <a:buChar char="•"/>
            </a:pPr>
            <a:r>
              <a:rPr lang="en-GB" dirty="0"/>
              <a:t>All models (whether quantitative or qualitative) rely on approximations and simplifications</a:t>
            </a:r>
          </a:p>
          <a:p>
            <a:pPr marL="380990" indent="-380990">
              <a:buFont typeface="Arial" panose="020B0604020202020204" pitchFamily="34" charset="0"/>
              <a:buChar char="•"/>
            </a:pPr>
            <a:r>
              <a:rPr lang="en-GB" dirty="0"/>
              <a:t>Overly complex models are prone to overfitting</a:t>
            </a:r>
          </a:p>
          <a:p>
            <a:pPr marL="380990" indent="-380990">
              <a:buFont typeface="Arial" panose="020B0604020202020204" pitchFamily="34" charset="0"/>
              <a:buChar char="•"/>
            </a:pPr>
            <a:r>
              <a:rPr lang="en-GB" dirty="0"/>
              <a:t>The goal of the modeller is to make your model as simple as possible, </a:t>
            </a:r>
            <a:r>
              <a:rPr lang="en-GB" i="1" dirty="0"/>
              <a:t>but no simpler</a:t>
            </a:r>
          </a:p>
          <a:p>
            <a:pPr marL="380990" indent="-380990">
              <a:buFont typeface="Arial" panose="020B0604020202020204" pitchFamily="34" charset="0"/>
              <a:buChar char="•"/>
            </a:pPr>
            <a:r>
              <a:rPr lang="en-GB" dirty="0"/>
              <a:t>The degree of accuracy required of a model is determined by its purpose</a:t>
            </a:r>
          </a:p>
          <a:p>
            <a:pPr marL="620984" lvl="1" indent="-380990">
              <a:buSzPct val="70000"/>
              <a:buFont typeface="Courier New" panose="02070309020205020404" pitchFamily="49" charset="0"/>
              <a:buChar char="o"/>
            </a:pPr>
            <a:r>
              <a:rPr lang="en-GB" dirty="0"/>
              <a:t>You can use Newtonian dynamics to put a satellite in orbit, but you need General Relativity for GPS </a:t>
            </a:r>
          </a:p>
        </p:txBody>
      </p:sp>
      <p:pic>
        <p:nvPicPr>
          <p:cNvPr id="10" name="Picture 9" descr="Map&#10;&#10;Description automatically generated">
            <a:extLst>
              <a:ext uri="{FF2B5EF4-FFF2-40B4-BE49-F238E27FC236}">
                <a16:creationId xmlns:a16="http://schemas.microsoft.com/office/drawing/2014/main" id="{1CFCDCFA-D783-18B6-67BE-F683B7410F11}"/>
              </a:ext>
            </a:extLst>
          </p:cNvPr>
          <p:cNvPicPr>
            <a:picLocks noChangeAspect="1"/>
          </p:cNvPicPr>
          <p:nvPr/>
        </p:nvPicPr>
        <p:blipFill>
          <a:blip r:embed="rId3"/>
          <a:stretch>
            <a:fillRect/>
          </a:stretch>
        </p:blipFill>
        <p:spPr>
          <a:xfrm>
            <a:off x="6199932" y="1747560"/>
            <a:ext cx="5760000" cy="3960000"/>
          </a:xfrm>
          <a:prstGeom prst="rect">
            <a:avLst/>
          </a:prstGeom>
        </p:spPr>
      </p:pic>
      <p:pic>
        <p:nvPicPr>
          <p:cNvPr id="6" name="Picture 5" descr="A person in a suit&#10;&#10;Description automatically generated with medium confidence">
            <a:extLst>
              <a:ext uri="{FF2B5EF4-FFF2-40B4-BE49-F238E27FC236}">
                <a16:creationId xmlns:a16="http://schemas.microsoft.com/office/drawing/2014/main" id="{60B2574C-35C5-E29B-4D7E-561EE0364182}"/>
              </a:ext>
            </a:extLst>
          </p:cNvPr>
          <p:cNvPicPr>
            <a:picLocks noChangeAspect="1"/>
          </p:cNvPicPr>
          <p:nvPr/>
        </p:nvPicPr>
        <p:blipFill>
          <a:blip r:embed="rId4"/>
          <a:stretch>
            <a:fillRect/>
          </a:stretch>
        </p:blipFill>
        <p:spPr>
          <a:xfrm>
            <a:off x="6406306" y="2345128"/>
            <a:ext cx="5584613" cy="2792307"/>
          </a:xfrm>
          <a:prstGeom prst="rect">
            <a:avLst/>
          </a:prstGeom>
        </p:spPr>
      </p:pic>
      <p:sp>
        <p:nvSpPr>
          <p:cNvPr id="11" name="TextBox 10">
            <a:extLst>
              <a:ext uri="{FF2B5EF4-FFF2-40B4-BE49-F238E27FC236}">
                <a16:creationId xmlns:a16="http://schemas.microsoft.com/office/drawing/2014/main" id="{A48A4BF8-9BCC-A8E6-F2E2-8ECC658A7222}"/>
              </a:ext>
            </a:extLst>
          </p:cNvPr>
          <p:cNvSpPr txBox="1"/>
          <p:nvPr/>
        </p:nvSpPr>
        <p:spPr>
          <a:xfrm>
            <a:off x="3211196" y="5949758"/>
            <a:ext cx="6413935" cy="461665"/>
          </a:xfrm>
          <a:prstGeom prst="rect">
            <a:avLst/>
          </a:prstGeom>
          <a:noFill/>
        </p:spPr>
        <p:txBody>
          <a:bodyPr wrap="none" rtlCol="0">
            <a:spAutoFit/>
          </a:bodyPr>
          <a:lstStyle/>
          <a:p>
            <a:r>
              <a:rPr lang="en-GB" sz="2400" dirty="0"/>
              <a:t>Which of these is a ”better” model of London?</a:t>
            </a:r>
          </a:p>
        </p:txBody>
      </p:sp>
    </p:spTree>
    <p:extLst>
      <p:ext uri="{BB962C8B-B14F-4D97-AF65-F5344CB8AC3E}">
        <p14:creationId xmlns:p14="http://schemas.microsoft.com/office/powerpoint/2010/main" val="69636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xit" presetSubtype="0" fill="hold" grpId="1" nodeType="with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5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500"/>
                                        <p:tgtEl>
                                          <p:spTgt spid="3">
                                            <p:txEl>
                                              <p:pRg st="3" end="3"/>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2C322E-563B-28BC-5645-ED9C5E99F075}"/>
              </a:ext>
            </a:extLst>
          </p:cNvPr>
          <p:cNvSpPr>
            <a:spLocks noGrp="1"/>
          </p:cNvSpPr>
          <p:nvPr>
            <p:ph type="body" sz="quarter" idx="13"/>
          </p:nvPr>
        </p:nvSpPr>
        <p:spPr/>
        <p:txBody>
          <a:bodyPr/>
          <a:lstStyle/>
          <a:p>
            <a:r>
              <a:rPr lang="en-GB" dirty="0"/>
              <a:t>Training a transformer network to predict planetary positions does not recover Newtonian mechanics</a:t>
            </a:r>
          </a:p>
        </p:txBody>
      </p:sp>
      <p:pic>
        <p:nvPicPr>
          <p:cNvPr id="6" name="Content Placeholder 5" descr="A screenshot of a diagram&#10;&#10;AI-generated content may be incorrect.">
            <a:extLst>
              <a:ext uri="{FF2B5EF4-FFF2-40B4-BE49-F238E27FC236}">
                <a16:creationId xmlns:a16="http://schemas.microsoft.com/office/drawing/2014/main" id="{B8C0DB96-C6F6-B1BB-10E7-FEE33E81DE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463" y="2137804"/>
            <a:ext cx="11293074" cy="3212440"/>
          </a:xfrm>
        </p:spPr>
      </p:pic>
      <p:sp>
        <p:nvSpPr>
          <p:cNvPr id="4" name="Slide Number Placeholder 3">
            <a:extLst>
              <a:ext uri="{FF2B5EF4-FFF2-40B4-BE49-F238E27FC236}">
                <a16:creationId xmlns:a16="http://schemas.microsoft.com/office/drawing/2014/main" id="{1C716FBC-8CB7-F895-71CB-BF10E46FA142}"/>
              </a:ext>
            </a:extLst>
          </p:cNvPr>
          <p:cNvSpPr>
            <a:spLocks noGrp="1"/>
          </p:cNvSpPr>
          <p:nvPr>
            <p:ph type="sldNum" sz="quarter" idx="12"/>
          </p:nvPr>
        </p:nvSpPr>
        <p:spPr/>
        <p:txBody>
          <a:bodyPr/>
          <a:lstStyle/>
          <a:p>
            <a:fld id="{B9B2A88A-9ECB-DF45-A377-2575079D0564}" type="slidenum">
              <a:rPr lang="en-GB" smtClean="0"/>
              <a:pPr/>
              <a:t>7</a:t>
            </a:fld>
            <a:endParaRPr lang="en-GB" dirty="0"/>
          </a:p>
        </p:txBody>
      </p:sp>
      <p:pic>
        <p:nvPicPr>
          <p:cNvPr id="8" name="Picture 7" descr="A painting of a person with long hair&#10;&#10;AI-generated content may be incorrect.">
            <a:extLst>
              <a:ext uri="{FF2B5EF4-FFF2-40B4-BE49-F238E27FC236}">
                <a16:creationId xmlns:a16="http://schemas.microsoft.com/office/drawing/2014/main" id="{9F8C222D-F384-62A1-790D-85CB33CFA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02" y="1507756"/>
            <a:ext cx="1608897" cy="2259160"/>
          </a:xfrm>
          <a:prstGeom prst="rect">
            <a:avLst/>
          </a:prstGeom>
        </p:spPr>
      </p:pic>
      <p:pic>
        <p:nvPicPr>
          <p:cNvPr id="10" name="Picture 9" descr="A diagram of a solar system&#10;&#10;AI-generated content may be incorrect.">
            <a:extLst>
              <a:ext uri="{FF2B5EF4-FFF2-40B4-BE49-F238E27FC236}">
                <a16:creationId xmlns:a16="http://schemas.microsoft.com/office/drawing/2014/main" id="{B6C2D9B2-B678-519A-40D5-29FAE992C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2955" y="1790121"/>
            <a:ext cx="3235599" cy="1888067"/>
          </a:xfrm>
          <a:prstGeom prst="rect">
            <a:avLst/>
          </a:prstGeom>
        </p:spPr>
      </p:pic>
      <p:pic>
        <p:nvPicPr>
          <p:cNvPr id="12" name="Picture 11" descr="A red apple with a leaf&#10;&#10;AI-generated content may be incorrect.">
            <a:extLst>
              <a:ext uri="{FF2B5EF4-FFF2-40B4-BE49-F238E27FC236}">
                <a16:creationId xmlns:a16="http://schemas.microsoft.com/office/drawing/2014/main" id="{836AC702-2ECA-F415-97AA-E88EEAD723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0725" y="4135296"/>
            <a:ext cx="1544461" cy="1562631"/>
          </a:xfrm>
          <a:prstGeom prst="rect">
            <a:avLst/>
          </a:prstGeom>
        </p:spPr>
      </p:pic>
      <p:pic>
        <p:nvPicPr>
          <p:cNvPr id="13" name="Graphic 12">
            <a:extLst>
              <a:ext uri="{FF2B5EF4-FFF2-40B4-BE49-F238E27FC236}">
                <a16:creationId xmlns:a16="http://schemas.microsoft.com/office/drawing/2014/main" id="{E918A237-499C-B1E2-9CCD-4D8CC22E6B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7643332" y="2579157"/>
            <a:ext cx="4212094" cy="2102036"/>
          </a:xfrm>
          <a:prstGeom prst="rect">
            <a:avLst/>
          </a:prstGeom>
        </p:spPr>
      </p:pic>
      <p:sp>
        <p:nvSpPr>
          <p:cNvPr id="14" name="TextBox 13">
            <a:extLst>
              <a:ext uri="{FF2B5EF4-FFF2-40B4-BE49-F238E27FC236}">
                <a16:creationId xmlns:a16="http://schemas.microsoft.com/office/drawing/2014/main" id="{CC799ABD-1E9F-A21C-76DF-3A7A1AC629A0}"/>
              </a:ext>
            </a:extLst>
          </p:cNvPr>
          <p:cNvSpPr txBox="1"/>
          <p:nvPr/>
        </p:nvSpPr>
        <p:spPr>
          <a:xfrm>
            <a:off x="6445955" y="3429000"/>
            <a:ext cx="914400" cy="914400"/>
          </a:xfrm>
          <a:prstGeom prst="rect">
            <a:avLst/>
          </a:prstGeom>
          <a:noFill/>
        </p:spPr>
        <p:txBody>
          <a:bodyPr wrap="none" lIns="0" tIns="0" rIns="0" bIns="0" rtlCol="0">
            <a:noAutofit/>
          </a:bodyPr>
          <a:lstStyle/>
          <a:p>
            <a:pPr algn="l">
              <a:lnSpc>
                <a:spcPct val="105000"/>
              </a:lnSpc>
            </a:pPr>
            <a:r>
              <a:rPr lang="en-GB" sz="3200" dirty="0">
                <a:solidFill>
                  <a:schemeClr val="tx1"/>
                </a:solidFill>
              </a:rPr>
              <a:t>Vs</a:t>
            </a:r>
          </a:p>
        </p:txBody>
      </p:sp>
      <p:sp>
        <p:nvSpPr>
          <p:cNvPr id="15" name="TextBox 14">
            <a:extLst>
              <a:ext uri="{FF2B5EF4-FFF2-40B4-BE49-F238E27FC236}">
                <a16:creationId xmlns:a16="http://schemas.microsoft.com/office/drawing/2014/main" id="{36B83C5D-B251-BE60-02B7-B872ADA9DEF3}"/>
              </a:ext>
            </a:extLst>
          </p:cNvPr>
          <p:cNvSpPr txBox="1"/>
          <p:nvPr/>
        </p:nvSpPr>
        <p:spPr>
          <a:xfrm>
            <a:off x="10629230" y="6498216"/>
            <a:ext cx="1549591" cy="338554"/>
          </a:xfrm>
          <a:prstGeom prst="rect">
            <a:avLst/>
          </a:prstGeom>
          <a:noFill/>
        </p:spPr>
        <p:txBody>
          <a:bodyPr wrap="none" rtlCol="0">
            <a:spAutoFit/>
          </a:bodyPr>
          <a:lstStyle/>
          <a:p>
            <a:pPr algn="r"/>
            <a:r>
              <a:rPr lang="en-GB" sz="1600" dirty="0">
                <a:solidFill>
                  <a:schemeClr val="tx2"/>
                </a:solidFill>
              </a:rPr>
              <a:t>Vafa et al 2025</a:t>
            </a:r>
          </a:p>
        </p:txBody>
      </p:sp>
    </p:spTree>
    <p:extLst>
      <p:ext uri="{BB962C8B-B14F-4D97-AF65-F5344CB8AC3E}">
        <p14:creationId xmlns:p14="http://schemas.microsoft.com/office/powerpoint/2010/main" val="41430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DE05DE-4BD8-4814-3C6E-DE4F1572E5AD}"/>
                  </a:ext>
                </a:extLst>
              </p:cNvPr>
              <p:cNvSpPr>
                <a:spLocks noGrp="1"/>
              </p:cNvSpPr>
              <p:nvPr>
                <p:ph idx="1"/>
              </p:nvPr>
            </p:nvSpPr>
            <p:spPr>
              <a:xfrm>
                <a:off x="1487117" y="3273382"/>
                <a:ext cx="9212635" cy="1052015"/>
              </a:xfrm>
            </p:spPr>
            <p:txBody>
              <a:bodyPr>
                <a:noAutofit/>
              </a:bodyPr>
              <a:lstStyle/>
              <a:p>
                <a:pPr/>
                <a14:m>
                  <m:oMathPara xmlns:m="http://schemas.openxmlformats.org/officeDocument/2006/math">
                    <m:oMathParaPr>
                      <m:jc m:val="left"/>
                    </m:oMathParaPr>
                    <m:oMath xmlns:m="http://schemas.openxmlformats.org/officeDocument/2006/math">
                      <m:r>
                        <m:rPr>
                          <m:sty m:val="p"/>
                        </m:rPr>
                        <a:rPr lang="en-GB" sz="2667">
                          <a:latin typeface="Cambria Math" panose="02040503050406030204" pitchFamily="18" charset="0"/>
                        </a:rPr>
                        <m:t>P</m:t>
                      </m:r>
                      <m:d>
                        <m:dPr>
                          <m:ctrlPr>
                            <a:rPr lang="en-GB" sz="2667" i="1">
                              <a:latin typeface="Cambria Math" panose="02040503050406030204" pitchFamily="18" charset="0"/>
                            </a:rPr>
                          </m:ctrlPr>
                        </m:dPr>
                        <m:e>
                          <m:r>
                            <a:rPr lang="en-GB" sz="2667" i="1">
                              <a:latin typeface="Cambria Math" panose="02040503050406030204" pitchFamily="18" charset="0"/>
                            </a:rPr>
                            <m:t>𝑝𝑎𝑟𝑎𝑚𝑒𝑡𝑒𝑟𝑠</m:t>
                          </m:r>
                          <m:r>
                            <a:rPr lang="en-GB" sz="2667" i="1">
                              <a:latin typeface="Cambria Math" panose="02040503050406030204" pitchFamily="18" charset="0"/>
                            </a:rPr>
                            <m:t>|</m:t>
                          </m:r>
                          <m:r>
                            <a:rPr lang="en-GB" sz="2667" i="1">
                              <a:latin typeface="Cambria Math" panose="02040503050406030204" pitchFamily="18" charset="0"/>
                            </a:rPr>
                            <m:t>𝑑𝑎𝑡𝑎</m:t>
                          </m:r>
                        </m:e>
                      </m:d>
                      <m:r>
                        <a:rPr lang="en-GB" sz="2667" i="1">
                          <a:latin typeface="Cambria Math" panose="02040503050406030204" pitchFamily="18" charset="0"/>
                        </a:rPr>
                        <m:t>=</m:t>
                      </m:r>
                      <m:f>
                        <m:fPr>
                          <m:ctrlPr>
                            <a:rPr lang="en-GB" sz="2667" i="1">
                              <a:latin typeface="Cambria Math" panose="02040503050406030204" pitchFamily="18" charset="0"/>
                            </a:rPr>
                          </m:ctrlPr>
                        </m:fPr>
                        <m:num>
                          <m:r>
                            <m:rPr>
                              <m:sty m:val="p"/>
                            </m:rPr>
                            <a:rPr lang="en-GB" sz="2667">
                              <a:latin typeface="Cambria Math" panose="02040503050406030204" pitchFamily="18" charset="0"/>
                            </a:rPr>
                            <m:t>P</m:t>
                          </m:r>
                          <m:d>
                            <m:dPr>
                              <m:ctrlPr>
                                <a:rPr lang="en-GB" sz="2667" i="1">
                                  <a:latin typeface="Cambria Math" panose="02040503050406030204" pitchFamily="18" charset="0"/>
                                </a:rPr>
                              </m:ctrlPr>
                            </m:dPr>
                            <m:e>
                              <m:r>
                                <a:rPr lang="en-GB" sz="2667" i="1">
                                  <a:latin typeface="Cambria Math" panose="02040503050406030204" pitchFamily="18" charset="0"/>
                                </a:rPr>
                                <m:t>𝑑𝑎𝑡𝑎</m:t>
                              </m:r>
                              <m:r>
                                <a:rPr lang="en-GB" sz="2667" i="1">
                                  <a:latin typeface="Cambria Math" panose="02040503050406030204" pitchFamily="18" charset="0"/>
                                </a:rPr>
                                <m:t>|</m:t>
                              </m:r>
                              <m:r>
                                <a:rPr lang="en-GB" sz="2667" i="1">
                                  <a:latin typeface="Cambria Math" panose="02040503050406030204" pitchFamily="18" charset="0"/>
                                </a:rPr>
                                <m:t>𝑝𝑎𝑟𝑎𝑚𝑒𝑡𝑒𝑟𝑠</m:t>
                              </m:r>
                            </m:e>
                          </m:d>
                          <m:r>
                            <m:rPr>
                              <m:sty m:val="p"/>
                            </m:rPr>
                            <a:rPr lang="en-GB" sz="2667">
                              <a:latin typeface="Cambria Math" panose="02040503050406030204" pitchFamily="18" charset="0"/>
                            </a:rPr>
                            <m:t>P</m:t>
                          </m:r>
                          <m:d>
                            <m:dPr>
                              <m:ctrlPr>
                                <a:rPr lang="en-GB" sz="2667" i="1">
                                  <a:latin typeface="Cambria Math" panose="02040503050406030204" pitchFamily="18" charset="0"/>
                                </a:rPr>
                              </m:ctrlPr>
                            </m:dPr>
                            <m:e>
                              <m:r>
                                <a:rPr lang="en-GB" sz="2667" i="1">
                                  <a:latin typeface="Cambria Math" panose="02040503050406030204" pitchFamily="18" charset="0"/>
                                </a:rPr>
                                <m:t>𝑝𝑎𝑟𝑎𝑚𝑒𝑡𝑒𝑟𝑠</m:t>
                              </m:r>
                            </m:e>
                          </m:d>
                        </m:num>
                        <m:den>
                          <m:r>
                            <m:rPr>
                              <m:sty m:val="p"/>
                            </m:rPr>
                            <a:rPr lang="en-GB" sz="2667">
                              <a:latin typeface="Cambria Math" panose="02040503050406030204" pitchFamily="18" charset="0"/>
                            </a:rPr>
                            <m:t>P</m:t>
                          </m:r>
                          <m:d>
                            <m:dPr>
                              <m:ctrlPr>
                                <a:rPr lang="en-GB" sz="2667" i="1">
                                  <a:latin typeface="Cambria Math" panose="02040503050406030204" pitchFamily="18" charset="0"/>
                                </a:rPr>
                              </m:ctrlPr>
                            </m:dPr>
                            <m:e>
                              <m:r>
                                <a:rPr lang="en-GB" sz="2667" i="1">
                                  <a:latin typeface="Cambria Math" panose="02040503050406030204" pitchFamily="18" charset="0"/>
                                </a:rPr>
                                <m:t>𝑑𝑎𝑡𝑎</m:t>
                              </m:r>
                            </m:e>
                          </m:d>
                        </m:den>
                      </m:f>
                    </m:oMath>
                  </m:oMathPara>
                </a14:m>
                <a:endParaRPr lang="en-GB" sz="2667" dirty="0"/>
              </a:p>
            </p:txBody>
          </p:sp>
        </mc:Choice>
        <mc:Fallback xmlns="">
          <p:sp>
            <p:nvSpPr>
              <p:cNvPr id="3" name="Content Placeholder 2">
                <a:extLst>
                  <a:ext uri="{FF2B5EF4-FFF2-40B4-BE49-F238E27FC236}">
                    <a16:creationId xmlns:a16="http://schemas.microsoft.com/office/drawing/2014/main" id="{4FDE05DE-4BD8-4814-3C6E-DE4F1572E5AD}"/>
                  </a:ext>
                </a:extLst>
              </p:cNvPr>
              <p:cNvSpPr>
                <a:spLocks noGrp="1" noRot="1" noChangeAspect="1" noMove="1" noResize="1" noEditPoints="1" noAdjustHandles="1" noChangeArrowheads="1" noChangeShapeType="1" noTextEdit="1"/>
              </p:cNvSpPr>
              <p:nvPr>
                <p:ph idx="1"/>
              </p:nvPr>
            </p:nvSpPr>
            <p:spPr>
              <a:xfrm>
                <a:off x="1487117" y="3273382"/>
                <a:ext cx="9212635" cy="1052015"/>
              </a:xfrm>
              <a:blipFill>
                <a:blip r:embed="rId3"/>
                <a:stretch>
                  <a:fillRect l="-1240"/>
                </a:stretch>
              </a:blipFill>
            </p:spPr>
            <p:txBody>
              <a:bodyPr/>
              <a:lstStyle/>
              <a:p>
                <a:r>
                  <a:rPr lang="en-GB">
                    <a:noFill/>
                  </a:rPr>
                  <a:t> </a:t>
                </a:r>
              </a:p>
            </p:txBody>
          </p:sp>
        </mc:Fallback>
      </mc:AlternateContent>
      <p:sp>
        <p:nvSpPr>
          <p:cNvPr id="5" name="Text Placeholder 1">
            <a:extLst>
              <a:ext uri="{FF2B5EF4-FFF2-40B4-BE49-F238E27FC236}">
                <a16:creationId xmlns:a16="http://schemas.microsoft.com/office/drawing/2014/main" id="{D5B582B7-53E3-B342-5CDD-790D413C58EC}"/>
              </a:ext>
            </a:extLst>
          </p:cNvPr>
          <p:cNvSpPr>
            <a:spLocks noGrp="1"/>
          </p:cNvSpPr>
          <p:nvPr>
            <p:ph type="body" sz="quarter" idx="13"/>
          </p:nvPr>
        </p:nvSpPr>
        <p:spPr>
          <a:xfrm>
            <a:off x="199932" y="397050"/>
            <a:ext cx="11115768" cy="1631719"/>
          </a:xfrm>
        </p:spPr>
        <p:txBody>
          <a:bodyPr/>
          <a:lstStyle/>
          <a:p>
            <a:r>
              <a:rPr lang="en-GB" sz="2600" b="1" dirty="0">
                <a:solidFill>
                  <a:schemeClr val="tx2"/>
                </a:solidFill>
                <a:latin typeface="+mj-lt"/>
              </a:rPr>
              <a:t>Bayes rule for fitting models to data</a:t>
            </a:r>
          </a:p>
        </p:txBody>
      </p:sp>
      <p:sp>
        <p:nvSpPr>
          <p:cNvPr id="6" name="TextBox 5">
            <a:extLst>
              <a:ext uri="{FF2B5EF4-FFF2-40B4-BE49-F238E27FC236}">
                <a16:creationId xmlns:a16="http://schemas.microsoft.com/office/drawing/2014/main" id="{C9AF59C4-A572-AB32-CDAD-C2926D9E9BE7}"/>
              </a:ext>
            </a:extLst>
          </p:cNvPr>
          <p:cNvSpPr txBox="1"/>
          <p:nvPr/>
        </p:nvSpPr>
        <p:spPr>
          <a:xfrm>
            <a:off x="2918397" y="1555866"/>
            <a:ext cx="4256332" cy="1384995"/>
          </a:xfrm>
          <a:prstGeom prst="rect">
            <a:avLst/>
          </a:prstGeom>
          <a:noFill/>
        </p:spPr>
        <p:txBody>
          <a:bodyPr wrap="square" rtlCol="0">
            <a:spAutoFit/>
          </a:bodyPr>
          <a:lstStyle/>
          <a:p>
            <a:r>
              <a:rPr lang="en-GB" sz="2000" dirty="0">
                <a:cs typeface="Calibri" panose="020F0502020204030204" pitchFamily="34" charset="0"/>
              </a:rPr>
              <a:t>Likelihood – Encodes what we would expect the data to look like, given a certain set of parameters </a:t>
            </a:r>
          </a:p>
          <a:p>
            <a:endParaRPr lang="en-GB" sz="2400" dirty="0"/>
          </a:p>
        </p:txBody>
      </p:sp>
      <p:cxnSp>
        <p:nvCxnSpPr>
          <p:cNvPr id="8" name="Straight Arrow Connector 7">
            <a:extLst>
              <a:ext uri="{FF2B5EF4-FFF2-40B4-BE49-F238E27FC236}">
                <a16:creationId xmlns:a16="http://schemas.microsoft.com/office/drawing/2014/main" id="{604A5DAF-BBC4-8716-578A-7AD53D650D5E}"/>
              </a:ext>
            </a:extLst>
          </p:cNvPr>
          <p:cNvCxnSpPr>
            <a:cxnSpLocks/>
            <a:endCxn id="3" idx="0"/>
          </p:cNvCxnSpPr>
          <p:nvPr/>
        </p:nvCxnSpPr>
        <p:spPr>
          <a:xfrm>
            <a:off x="5046563" y="2669893"/>
            <a:ext cx="1046872" cy="603488"/>
          </a:xfrm>
          <a:prstGeom prst="straightConnector1">
            <a:avLst/>
          </a:prstGeom>
          <a:ln w="47625">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7FB035F-8DD6-1DD9-B344-84CB7D63FDA7}"/>
              </a:ext>
            </a:extLst>
          </p:cNvPr>
          <p:cNvSpPr txBox="1"/>
          <p:nvPr/>
        </p:nvSpPr>
        <p:spPr>
          <a:xfrm>
            <a:off x="7765026" y="1351659"/>
            <a:ext cx="4256332" cy="1015663"/>
          </a:xfrm>
          <a:prstGeom prst="rect">
            <a:avLst/>
          </a:prstGeom>
          <a:noFill/>
        </p:spPr>
        <p:txBody>
          <a:bodyPr wrap="square" rtlCol="0">
            <a:spAutoFit/>
          </a:bodyPr>
          <a:lstStyle/>
          <a:p>
            <a:r>
              <a:rPr lang="en-GB" sz="2000" dirty="0">
                <a:cs typeface="Calibri" panose="020F0502020204030204" pitchFamily="34" charset="0"/>
              </a:rPr>
              <a:t>Prior – Encodes the investigator’s subjective beliefs about the reasonable range of the parameters </a:t>
            </a:r>
          </a:p>
        </p:txBody>
      </p:sp>
      <p:cxnSp>
        <p:nvCxnSpPr>
          <p:cNvPr id="12" name="Straight Arrow Connector 11">
            <a:extLst>
              <a:ext uri="{FF2B5EF4-FFF2-40B4-BE49-F238E27FC236}">
                <a16:creationId xmlns:a16="http://schemas.microsoft.com/office/drawing/2014/main" id="{65D1C13B-922F-1A2D-B26C-6473242598D6}"/>
              </a:ext>
            </a:extLst>
          </p:cNvPr>
          <p:cNvCxnSpPr>
            <a:cxnSpLocks/>
          </p:cNvCxnSpPr>
          <p:nvPr/>
        </p:nvCxnSpPr>
        <p:spPr>
          <a:xfrm flipH="1">
            <a:off x="9302895" y="2669893"/>
            <a:ext cx="219212" cy="603488"/>
          </a:xfrm>
          <a:prstGeom prst="straightConnector1">
            <a:avLst/>
          </a:prstGeom>
          <a:ln w="4762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7A69D7D8-1790-D8A5-D0B3-24C8D2A55CC4}"/>
                  </a:ext>
                </a:extLst>
              </p:cNvPr>
              <p:cNvSpPr/>
              <p:nvPr/>
            </p:nvSpPr>
            <p:spPr>
              <a:xfrm>
                <a:off x="6096000" y="5284904"/>
                <a:ext cx="6096000" cy="1207382"/>
              </a:xfrm>
              <a:prstGeom prst="rect">
                <a:avLst/>
              </a:prstGeom>
            </p:spPr>
            <p:txBody>
              <a:bodyPr>
                <a:spAutoFit/>
              </a:bodyPr>
              <a:lstStyle/>
              <a:p>
                <a:r>
                  <a:rPr lang="en-GB" sz="2000" dirty="0">
                    <a:solidFill>
                      <a:schemeClr val="tx1"/>
                    </a:solidFill>
                  </a:rPr>
                  <a:t>Evidence – Normalising constant </a:t>
                </a:r>
              </a:p>
              <a:p>
                <a:pPr/>
                <a14:m>
                  <m:oMathPara xmlns:m="http://schemas.openxmlformats.org/officeDocument/2006/math">
                    <m:oMathParaPr>
                      <m:jc m:val="centerGroup"/>
                    </m:oMathParaPr>
                    <m:oMath xmlns:m="http://schemas.openxmlformats.org/officeDocument/2006/math">
                      <m:r>
                        <m:rPr>
                          <m:sty m:val="p"/>
                        </m:rPr>
                        <a:rPr lang="en-GB" sz="2000">
                          <a:solidFill>
                            <a:schemeClr val="tx1"/>
                          </a:solidFill>
                          <a:latin typeface="Cambria Math" panose="02040503050406030204" pitchFamily="18" charset="0"/>
                        </a:rPr>
                        <m:t>P</m:t>
                      </m:r>
                      <m:d>
                        <m:dPr>
                          <m:ctrlPr>
                            <a:rPr lang="en-GB" sz="2000" i="1">
                              <a:solidFill>
                                <a:schemeClr val="tx1"/>
                              </a:solidFill>
                              <a:latin typeface="Cambria Math" panose="02040503050406030204" pitchFamily="18" charset="0"/>
                            </a:rPr>
                          </m:ctrlPr>
                        </m:dPr>
                        <m:e>
                          <m:r>
                            <a:rPr lang="en-GB" sz="2000" i="1">
                              <a:solidFill>
                                <a:schemeClr val="tx1"/>
                              </a:solidFill>
                              <a:latin typeface="Cambria Math" panose="02040503050406030204" pitchFamily="18" charset="0"/>
                            </a:rPr>
                            <m:t>𝑑𝑎𝑡𝑎</m:t>
                          </m:r>
                        </m:e>
                      </m:d>
                      <m:r>
                        <a:rPr lang="en-GB" sz="2000" i="1">
                          <a:solidFill>
                            <a:schemeClr val="tx1"/>
                          </a:solidFill>
                          <a:latin typeface="Cambria Math" panose="02040503050406030204" pitchFamily="18" charset="0"/>
                        </a:rPr>
                        <m:t>=</m:t>
                      </m:r>
                      <m:nary>
                        <m:naryPr>
                          <m:limLoc m:val="undOvr"/>
                          <m:subHide m:val="on"/>
                          <m:supHide m:val="on"/>
                          <m:ctrlPr>
                            <a:rPr lang="en-GB" sz="2000" i="1" smtClean="0">
                              <a:solidFill>
                                <a:schemeClr val="tx1"/>
                              </a:solidFill>
                              <a:latin typeface="Cambria Math" panose="02040503050406030204" pitchFamily="18" charset="0"/>
                            </a:rPr>
                          </m:ctrlPr>
                        </m:naryPr>
                        <m:sub/>
                        <m:sup/>
                        <m:e>
                          <m:r>
                            <m:rPr>
                              <m:sty m:val="p"/>
                            </m:rPr>
                            <a:rPr lang="en-GB" sz="2000">
                              <a:latin typeface="Cambria Math" panose="02040503050406030204" pitchFamily="18" charset="0"/>
                            </a:rPr>
                            <m:t>P</m:t>
                          </m:r>
                          <m:d>
                            <m:dPr>
                              <m:ctrlPr>
                                <a:rPr lang="en-GB" sz="2000" i="1">
                                  <a:latin typeface="Cambria Math" panose="02040503050406030204" pitchFamily="18" charset="0"/>
                                </a:rPr>
                              </m:ctrlPr>
                            </m:dPr>
                            <m:e>
                              <m:r>
                                <a:rPr lang="en-GB" sz="2000" i="1">
                                  <a:latin typeface="Cambria Math" panose="02040503050406030204" pitchFamily="18" charset="0"/>
                                </a:rPr>
                                <m:t>𝑑𝑎𝑡𝑎</m:t>
                              </m:r>
                              <m:r>
                                <a:rPr lang="en-GB" sz="2000" i="1">
                                  <a:latin typeface="Cambria Math" panose="02040503050406030204" pitchFamily="18" charset="0"/>
                                </a:rPr>
                                <m:t>|</m:t>
                              </m:r>
                              <m:r>
                                <a:rPr lang="en-GB" sz="2000" i="1">
                                  <a:latin typeface="Cambria Math" panose="02040503050406030204" pitchFamily="18" charset="0"/>
                                </a:rPr>
                                <m:t>𝑝𝑎𝑟𝑎𝑚𝑒𝑡𝑒𝑟𝑠</m:t>
                              </m:r>
                            </m:e>
                          </m:d>
                          <m:r>
                            <m:rPr>
                              <m:sty m:val="p"/>
                            </m:rPr>
                            <a:rPr lang="en-GB" sz="2000">
                              <a:latin typeface="Cambria Math" panose="02040503050406030204" pitchFamily="18" charset="0"/>
                            </a:rPr>
                            <m:t>P</m:t>
                          </m:r>
                          <m:d>
                            <m:dPr>
                              <m:ctrlPr>
                                <a:rPr lang="en-GB" sz="2000" i="1">
                                  <a:latin typeface="Cambria Math" panose="02040503050406030204" pitchFamily="18" charset="0"/>
                                </a:rPr>
                              </m:ctrlPr>
                            </m:dPr>
                            <m:e>
                              <m:r>
                                <a:rPr lang="en-GB" sz="2000" i="1">
                                  <a:latin typeface="Cambria Math" panose="02040503050406030204" pitchFamily="18" charset="0"/>
                                </a:rPr>
                                <m:t>𝑝𝑎𝑟𝑎𝑚𝑒𝑡𝑒𝑟𝑠</m:t>
                              </m:r>
                            </m:e>
                          </m:d>
                        </m:e>
                      </m:nary>
                    </m:oMath>
                  </m:oMathPara>
                </a14:m>
                <a:endParaRPr lang="en-GB" sz="2000" dirty="0">
                  <a:solidFill>
                    <a:schemeClr val="tx1"/>
                  </a:solidFill>
                </a:endParaRPr>
              </a:p>
            </p:txBody>
          </p:sp>
        </mc:Choice>
        <mc:Fallback xmlns="">
          <p:sp>
            <p:nvSpPr>
              <p:cNvPr id="16" name="Rectangle 15">
                <a:extLst>
                  <a:ext uri="{FF2B5EF4-FFF2-40B4-BE49-F238E27FC236}">
                    <a16:creationId xmlns:a16="http://schemas.microsoft.com/office/drawing/2014/main" id="{7A69D7D8-1790-D8A5-D0B3-24C8D2A55CC4}"/>
                  </a:ext>
                </a:extLst>
              </p:cNvPr>
              <p:cNvSpPr>
                <a:spLocks noRot="1" noChangeAspect="1" noMove="1" noResize="1" noEditPoints="1" noAdjustHandles="1" noChangeArrowheads="1" noChangeShapeType="1" noTextEdit="1"/>
              </p:cNvSpPr>
              <p:nvPr/>
            </p:nvSpPr>
            <p:spPr>
              <a:xfrm>
                <a:off x="6096000" y="5284904"/>
                <a:ext cx="6096000" cy="1207382"/>
              </a:xfrm>
              <a:prstGeom prst="rect">
                <a:avLst/>
              </a:prstGeom>
              <a:blipFill>
                <a:blip r:embed="rId4"/>
                <a:stretch>
                  <a:fillRect l="-1040" t="-75000" b="-140625"/>
                </a:stretch>
              </a:blipFill>
            </p:spPr>
            <p:txBody>
              <a:bodyPr/>
              <a:lstStyle/>
              <a:p>
                <a:r>
                  <a:rPr lang="en-GB">
                    <a:noFill/>
                  </a:rPr>
                  <a:t> </a:t>
                </a:r>
              </a:p>
            </p:txBody>
          </p:sp>
        </mc:Fallback>
      </mc:AlternateContent>
      <p:cxnSp>
        <p:nvCxnSpPr>
          <p:cNvPr id="17" name="Straight Arrow Connector 16">
            <a:extLst>
              <a:ext uri="{FF2B5EF4-FFF2-40B4-BE49-F238E27FC236}">
                <a16:creationId xmlns:a16="http://schemas.microsoft.com/office/drawing/2014/main" id="{B0FC0E5B-E17F-9A55-149E-9EF654FF39EE}"/>
              </a:ext>
            </a:extLst>
          </p:cNvPr>
          <p:cNvCxnSpPr>
            <a:cxnSpLocks/>
          </p:cNvCxnSpPr>
          <p:nvPr/>
        </p:nvCxnSpPr>
        <p:spPr>
          <a:xfrm flipH="1" flipV="1">
            <a:off x="7994249" y="4325396"/>
            <a:ext cx="478420" cy="959507"/>
          </a:xfrm>
          <a:prstGeom prst="straightConnector1">
            <a:avLst/>
          </a:prstGeom>
          <a:ln w="47625">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8AAA780-932C-32A6-FB02-A36266232974}"/>
              </a:ext>
            </a:extLst>
          </p:cNvPr>
          <p:cNvSpPr txBox="1"/>
          <p:nvPr/>
        </p:nvSpPr>
        <p:spPr>
          <a:xfrm>
            <a:off x="325341" y="4932804"/>
            <a:ext cx="4415343" cy="707886"/>
          </a:xfrm>
          <a:prstGeom prst="rect">
            <a:avLst/>
          </a:prstGeom>
          <a:noFill/>
        </p:spPr>
        <p:txBody>
          <a:bodyPr wrap="square" rtlCol="0">
            <a:spAutoFit/>
          </a:bodyPr>
          <a:lstStyle/>
          <a:p>
            <a:r>
              <a:rPr lang="en-GB" sz="2000" dirty="0"/>
              <a:t>Posterior – Updated belief in the parameters after the model fit</a:t>
            </a:r>
          </a:p>
        </p:txBody>
      </p:sp>
      <p:cxnSp>
        <p:nvCxnSpPr>
          <p:cNvPr id="23" name="Straight Arrow Connector 22">
            <a:extLst>
              <a:ext uri="{FF2B5EF4-FFF2-40B4-BE49-F238E27FC236}">
                <a16:creationId xmlns:a16="http://schemas.microsoft.com/office/drawing/2014/main" id="{E3D1941F-FE5B-E52F-ABA3-B364954AD721}"/>
              </a:ext>
            </a:extLst>
          </p:cNvPr>
          <p:cNvCxnSpPr/>
          <p:nvPr/>
        </p:nvCxnSpPr>
        <p:spPr>
          <a:xfrm flipV="1">
            <a:off x="2054591" y="4080687"/>
            <a:ext cx="757788" cy="812215"/>
          </a:xfrm>
          <a:prstGeom prst="straightConnector1">
            <a:avLst/>
          </a:prstGeom>
          <a:ln w="4762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318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6"/>
                                        </p:tgtEl>
                                      </p:cBhvr>
                                    </p:animEffect>
                                    <p:set>
                                      <p:cBhvr>
                                        <p:cTn id="43" dur="1" fill="hold">
                                          <p:stCondLst>
                                            <p:cond delay="499"/>
                                          </p:stCondLst>
                                        </p:cTn>
                                        <p:tgtEl>
                                          <p:spTgt spid="16"/>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1" grpId="0"/>
      <p:bldP spid="11" grpId="1"/>
      <p:bldP spid="16" grpId="0"/>
      <p:bldP spid="16" grpId="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3E8DFB-BC3D-787F-2A7A-93FDC79DCF6E}"/>
              </a:ext>
            </a:extLst>
          </p:cNvPr>
          <p:cNvSpPr>
            <a:spLocks noGrp="1"/>
          </p:cNvSpPr>
          <p:nvPr>
            <p:ph type="body" sz="quarter" idx="13"/>
          </p:nvPr>
        </p:nvSpPr>
        <p:spPr>
          <a:xfrm>
            <a:off x="199932" y="397051"/>
            <a:ext cx="9941051" cy="803100"/>
          </a:xfrm>
        </p:spPr>
        <p:txBody>
          <a:bodyPr/>
          <a:lstStyle/>
          <a:p>
            <a:r>
              <a:rPr lang="en-GB" sz="2600" b="1" dirty="0">
                <a:solidFill>
                  <a:schemeClr val="tx2"/>
                </a:solidFill>
              </a:rPr>
              <a:t>The importance of priors – Was Sally Clark guilty?</a:t>
            </a:r>
          </a:p>
        </p:txBody>
      </p:sp>
      <p:sp>
        <p:nvSpPr>
          <p:cNvPr id="3" name="Content Placeholder 2">
            <a:extLst>
              <a:ext uri="{FF2B5EF4-FFF2-40B4-BE49-F238E27FC236}">
                <a16:creationId xmlns:a16="http://schemas.microsoft.com/office/drawing/2014/main" id="{225A243D-B18A-6790-E622-AB7FB03F2B07}"/>
              </a:ext>
            </a:extLst>
          </p:cNvPr>
          <p:cNvSpPr>
            <a:spLocks noGrp="1"/>
          </p:cNvSpPr>
          <p:nvPr>
            <p:ph idx="1"/>
          </p:nvPr>
        </p:nvSpPr>
        <p:spPr>
          <a:xfrm>
            <a:off x="217692" y="1200152"/>
            <a:ext cx="11640933" cy="4729162"/>
          </a:xfrm>
        </p:spPr>
        <p:txBody>
          <a:bodyPr>
            <a:normAutofit/>
          </a:bodyPr>
          <a:lstStyle/>
          <a:p>
            <a:pPr marL="342900" indent="-342900">
              <a:buFont typeface="Arial" panose="020B0604020202020204" pitchFamily="34" charset="0"/>
              <a:buChar char="•"/>
            </a:pPr>
            <a:r>
              <a:rPr lang="en-GB" dirty="0"/>
              <a:t>In 1999, Sally Clark was sent to prison for double homicide of her two children </a:t>
            </a:r>
          </a:p>
          <a:p>
            <a:pPr marL="342900" indent="-342900">
              <a:buFont typeface="Arial" panose="020B0604020202020204" pitchFamily="34" charset="0"/>
              <a:buChar char="•"/>
            </a:pPr>
            <a:r>
              <a:rPr lang="en-GB" dirty="0"/>
              <a:t>Her defence argued both children died of sudden infant death syndrome (SIDS), but the prosecution’s expert witness stated “one sudden infant death in a family is a tragedy, two is suspicious and three is murder unless proven otherwise”</a:t>
            </a:r>
          </a:p>
          <a:p>
            <a:pPr marL="342900" indent="-342900">
              <a:buFont typeface="Arial" panose="020B0604020202020204" pitchFamily="34" charset="0"/>
              <a:buChar char="•"/>
            </a:pPr>
            <a:r>
              <a:rPr lang="en-GB" dirty="0"/>
              <a:t>Between 1993 and 1996, the SIDS rate was 1 in 1300 births, so the prosecution argued that the probability of this occurring twice was &lt;1 in 1 million, hence Clark was guilty – is their logic solid?</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No! </a:t>
            </a:r>
          </a:p>
          <a:p>
            <a:pPr marL="666884" lvl="3" indent="-342900"/>
            <a:r>
              <a:rPr lang="en-GB" dirty="0"/>
              <a:t>The two events are not necessarily independent (genetic predisposition or environmental factors)</a:t>
            </a:r>
          </a:p>
          <a:p>
            <a:pPr marL="666884" lvl="3" indent="-342900"/>
            <a:r>
              <a:rPr lang="en-GB" dirty="0"/>
              <a:t>SIDS is rare, but homicide is even rarer (1 in 21,000) - what matters is the relative probability of double SIDS vs double homicide</a:t>
            </a:r>
          </a:p>
          <a:p>
            <a:pPr marL="666884" lvl="3" indent="-342900"/>
            <a:endParaRPr lang="en-GB" dirty="0"/>
          </a:p>
          <a:p>
            <a:pPr marL="342900" lvl="1" indent="-342900">
              <a:buFont typeface="Arial" panose="020B0604020202020204" pitchFamily="34" charset="0"/>
              <a:buChar char="•"/>
            </a:pPr>
            <a:r>
              <a:rPr lang="en-GB" dirty="0"/>
              <a:t>Sally Clark was exonerated on appeal – her case has been labelled “one of the great miscarriages of justice in modern British legal history"</a:t>
            </a:r>
          </a:p>
        </p:txBody>
      </p:sp>
    </p:spTree>
    <p:extLst>
      <p:ext uri="{BB962C8B-B14F-4D97-AF65-F5344CB8AC3E}">
        <p14:creationId xmlns:p14="http://schemas.microsoft.com/office/powerpoint/2010/main" val="254920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Presentation1" id="{C6EDDCBA-913E-9641-BC53-B5B02AE679AB}" vid="{A52F8A5B-F98A-6C4B-99F9-86FA6D6CF8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9639</TotalTime>
  <Words>2028</Words>
  <Application>Microsoft Macintosh PowerPoint</Application>
  <PresentationFormat>Widescreen</PresentationFormat>
  <Paragraphs>224</Paragraphs>
  <Slides>31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Cambria Math</vt:lpstr>
      <vt:lpstr>Calibri</vt:lpstr>
      <vt:lpstr>Courier New</vt:lpstr>
      <vt:lpstr>ICL PPT Theme</vt:lpstr>
      <vt:lpstr>Fitting models to data via simulation-based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MCMC techniques allow one to sample from the posterior without integrating</vt:lpstr>
      <vt:lpstr>Diagnostics are important to check that you’ve sampled from the correct posterior</vt:lpstr>
      <vt:lpstr>Use simulated data where you know the ground truth to check your inference’s robustness</vt:lpstr>
      <vt:lpstr>How to decide which model best fits the data?</vt:lpstr>
      <vt:lpstr>What if we don’t have a likelihood?</vt:lpstr>
      <vt:lpstr>PowerPoint Presentation</vt:lpstr>
      <vt:lpstr>Distance metrics quantify how similar simulated data is to real data</vt:lpstr>
      <vt:lpstr>Tolerance cut-off inevitably introduce bias into our posterior estimation </vt:lpstr>
      <vt:lpstr>The curse of dimensionality makes parameter inference in high dimensions difficult </vt:lpstr>
      <vt:lpstr>Summary statistics can help reduce data dimensionality and massively improve inference</vt:lpstr>
      <vt:lpstr>Summary statistics should be “sufficient”</vt:lpstr>
      <vt:lpstr>ABC algorithms can improve inference efficiency </vt:lpstr>
      <vt:lpstr>Drawbacks of ABC</vt:lpstr>
      <vt:lpstr>PowerPoint Presentation</vt:lpstr>
      <vt:lpstr>Neural networks can accelerate simulation-based inference</vt:lpstr>
      <vt:lpstr>PowerPoint Presentation</vt:lpstr>
      <vt:lpstr>3 families of amortised inference</vt:lpstr>
      <vt:lpstr>Embedding layers allow for automatic dimensionality reduction</vt:lpstr>
      <vt:lpstr>The structure of your embedding should be tailored to your data</vt:lpstr>
      <vt:lpstr>Simulation-based calibration (SBC) checks test whether your neural network generates valid posterior samples</vt:lpstr>
      <vt:lpstr>SBI can also be run in a sequential manner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Gabbutt, Calum</dc:creator>
  <cp:lastModifiedBy>Gabbutt, Calum</cp:lastModifiedBy>
  <cp:revision>69</cp:revision>
  <dcterms:created xsi:type="dcterms:W3CDTF">2025-04-30T16:14:25Z</dcterms:created>
  <dcterms:modified xsi:type="dcterms:W3CDTF">2026-02-10T16:03:34Z</dcterms:modified>
</cp:coreProperties>
</file>